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42"/>
  </p:notesMasterIdLst>
  <p:sldIdLst>
    <p:sldId id="347" r:id="rId2"/>
    <p:sldId id="323" r:id="rId3"/>
    <p:sldId id="332" r:id="rId4"/>
    <p:sldId id="350" r:id="rId5"/>
    <p:sldId id="335" r:id="rId6"/>
    <p:sldId id="353" r:id="rId7"/>
    <p:sldId id="351" r:id="rId8"/>
    <p:sldId id="354" r:id="rId9"/>
    <p:sldId id="352" r:id="rId10"/>
    <p:sldId id="356" r:id="rId11"/>
    <p:sldId id="357" r:id="rId12"/>
    <p:sldId id="358" r:id="rId13"/>
    <p:sldId id="359" r:id="rId14"/>
    <p:sldId id="361" r:id="rId15"/>
    <p:sldId id="360" r:id="rId16"/>
    <p:sldId id="384" r:id="rId17"/>
    <p:sldId id="382" r:id="rId18"/>
    <p:sldId id="348" r:id="rId19"/>
    <p:sldId id="363" r:id="rId20"/>
    <p:sldId id="364" r:id="rId21"/>
    <p:sldId id="368" r:id="rId22"/>
    <p:sldId id="369" r:id="rId23"/>
    <p:sldId id="372" r:id="rId24"/>
    <p:sldId id="379" r:id="rId25"/>
    <p:sldId id="378" r:id="rId26"/>
    <p:sldId id="366" r:id="rId27"/>
    <p:sldId id="367" r:id="rId28"/>
    <p:sldId id="370" r:id="rId29"/>
    <p:sldId id="371" r:id="rId30"/>
    <p:sldId id="362" r:id="rId31"/>
    <p:sldId id="375" r:id="rId32"/>
    <p:sldId id="374" r:id="rId33"/>
    <p:sldId id="385" r:id="rId34"/>
    <p:sldId id="386" r:id="rId35"/>
    <p:sldId id="389" r:id="rId36"/>
    <p:sldId id="387" r:id="rId37"/>
    <p:sldId id="376" r:id="rId38"/>
    <p:sldId id="377" r:id="rId39"/>
    <p:sldId id="388" r:id="rId40"/>
    <p:sldId id="392" r:id="rId41"/>
  </p:sldIdLst>
  <p:sldSz cx="9144000" cy="6858000" type="screen4x3"/>
  <p:notesSz cx="6794500" cy="99314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arsayılan Bölüm" id="{21E317FC-B234-4759-85E1-867A55C39A6C}">
          <p14:sldIdLst>
            <p14:sldId id="347"/>
            <p14:sldId id="323"/>
            <p14:sldId id="332"/>
            <p14:sldId id="350"/>
            <p14:sldId id="335"/>
            <p14:sldId id="353"/>
            <p14:sldId id="351"/>
            <p14:sldId id="354"/>
            <p14:sldId id="352"/>
            <p14:sldId id="356"/>
            <p14:sldId id="357"/>
            <p14:sldId id="358"/>
            <p14:sldId id="359"/>
            <p14:sldId id="361"/>
            <p14:sldId id="360"/>
            <p14:sldId id="384"/>
            <p14:sldId id="382"/>
            <p14:sldId id="348"/>
            <p14:sldId id="363"/>
            <p14:sldId id="364"/>
            <p14:sldId id="368"/>
            <p14:sldId id="369"/>
            <p14:sldId id="372"/>
            <p14:sldId id="379"/>
            <p14:sldId id="378"/>
            <p14:sldId id="366"/>
            <p14:sldId id="367"/>
            <p14:sldId id="370"/>
            <p14:sldId id="371"/>
            <p14:sldId id="362"/>
          </p14:sldIdLst>
        </p14:section>
        <p14:section name="Başlıksız Bölüm" id="{438199AA-488B-4C2C-8449-0945C6B5ACCD}">
          <p14:sldIdLst>
            <p14:sldId id="375"/>
            <p14:sldId id="374"/>
            <p14:sldId id="385"/>
            <p14:sldId id="386"/>
            <p14:sldId id="389"/>
            <p14:sldId id="387"/>
            <p14:sldId id="376"/>
            <p14:sldId id="377"/>
            <p14:sldId id="388"/>
            <p14:sldId id="392"/>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35" autoAdjust="0"/>
    <p:restoredTop sz="95501" autoAdjust="0"/>
  </p:normalViewPr>
  <p:slideViewPr>
    <p:cSldViewPr>
      <p:cViewPr varScale="1">
        <p:scale>
          <a:sx n="70" d="100"/>
          <a:sy n="70" d="100"/>
        </p:scale>
        <p:origin x="-1422" y="-108"/>
      </p:cViewPr>
      <p:guideLst>
        <p:guide orient="horz" pos="2160"/>
        <p:guide pos="2880"/>
      </p:guideLst>
    </p:cSldViewPr>
  </p:slideViewPr>
  <p:outlineViewPr>
    <p:cViewPr>
      <p:scale>
        <a:sx n="33" d="100"/>
        <a:sy n="33" d="100"/>
      </p:scale>
      <p:origin x="0" y="-3966"/>
    </p:cViewPr>
  </p:outlineViewPr>
  <p:notesTextViewPr>
    <p:cViewPr>
      <p:scale>
        <a:sx n="1" d="1"/>
        <a:sy n="1" d="1"/>
      </p:scale>
      <p:origin x="0" y="0"/>
    </p:cViewPr>
  </p:notesTextViewPr>
  <p:sorterViewPr>
    <p:cViewPr>
      <p:scale>
        <a:sx n="100" d="100"/>
        <a:sy n="100" d="100"/>
      </p:scale>
      <p:origin x="0" y="-4380"/>
    </p:cViewPr>
  </p:sorterViewPr>
  <p:notesViewPr>
    <p:cSldViewPr>
      <p:cViewPr varScale="1">
        <p:scale>
          <a:sx n="65" d="100"/>
          <a:sy n="65" d="100"/>
        </p:scale>
        <p:origin x="2886" y="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4283" cy="49657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48645" y="0"/>
            <a:ext cx="2944283" cy="496570"/>
          </a:xfrm>
          <a:prstGeom prst="rect">
            <a:avLst/>
          </a:prstGeom>
        </p:spPr>
        <p:txBody>
          <a:bodyPr vert="horz" lIns="91440" tIns="45720" rIns="91440" bIns="45720" rtlCol="0"/>
          <a:lstStyle>
            <a:lvl1pPr algn="r">
              <a:defRPr sz="1200"/>
            </a:lvl1pPr>
          </a:lstStyle>
          <a:p>
            <a:fld id="{49692B4B-DF6E-490C-849E-C8EBAEDE311C}" type="datetimeFigureOut">
              <a:rPr lang="tr-TR" smtClean="0"/>
              <a:pPr/>
              <a:t>26.01.2020</a:t>
            </a:fld>
            <a:endParaRPr lang="tr-TR"/>
          </a:p>
        </p:txBody>
      </p:sp>
      <p:sp>
        <p:nvSpPr>
          <p:cNvPr id="4" name="Slayt Görüntüsü Yer Tutucusu 3"/>
          <p:cNvSpPr>
            <a:spLocks noGrp="1" noRot="1" noChangeAspect="1"/>
          </p:cNvSpPr>
          <p:nvPr>
            <p:ph type="sldImg" idx="2"/>
          </p:nvPr>
        </p:nvSpPr>
        <p:spPr>
          <a:xfrm>
            <a:off x="914400" y="744538"/>
            <a:ext cx="4965700" cy="3724275"/>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79450" y="4717415"/>
            <a:ext cx="5435600" cy="446913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9433106"/>
            <a:ext cx="2944283" cy="49657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48645" y="9433106"/>
            <a:ext cx="2944283" cy="496570"/>
          </a:xfrm>
          <a:prstGeom prst="rect">
            <a:avLst/>
          </a:prstGeom>
        </p:spPr>
        <p:txBody>
          <a:bodyPr vert="horz" lIns="91440" tIns="45720" rIns="91440" bIns="45720" rtlCol="0" anchor="b"/>
          <a:lstStyle>
            <a:lvl1pPr algn="r">
              <a:defRPr sz="1200"/>
            </a:lvl1pPr>
          </a:lstStyle>
          <a:p>
            <a:fld id="{F9E0EE39-3DF7-4274-A217-49D246A0245E}" type="slidenum">
              <a:rPr lang="tr-TR" smtClean="0"/>
              <a:pPr/>
              <a:t>‹#›</a:t>
            </a:fld>
            <a:endParaRPr lang="tr-TR"/>
          </a:p>
        </p:txBody>
      </p:sp>
    </p:spTree>
    <p:extLst>
      <p:ext uri="{BB962C8B-B14F-4D97-AF65-F5344CB8AC3E}">
        <p14:creationId xmlns:p14="http://schemas.microsoft.com/office/powerpoint/2010/main" val="38285706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914400" y="744538"/>
            <a:ext cx="4965700" cy="3724275"/>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F9E0EE39-3DF7-4274-A217-49D246A0245E}" type="slidenum">
              <a:rPr lang="tr-TR" smtClean="0"/>
              <a:pPr/>
              <a:t>2</a:t>
            </a:fld>
            <a:endParaRPr lang="tr-TR"/>
          </a:p>
        </p:txBody>
      </p:sp>
    </p:spTree>
    <p:extLst>
      <p:ext uri="{BB962C8B-B14F-4D97-AF65-F5344CB8AC3E}">
        <p14:creationId xmlns:p14="http://schemas.microsoft.com/office/powerpoint/2010/main" val="39073740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914400" y="744538"/>
            <a:ext cx="4965700" cy="3724275"/>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F9E0EE39-3DF7-4274-A217-49D246A0245E}" type="slidenum">
              <a:rPr lang="tr-TR" smtClean="0"/>
              <a:pPr/>
              <a:t>11</a:t>
            </a:fld>
            <a:endParaRPr lang="tr-TR"/>
          </a:p>
        </p:txBody>
      </p:sp>
    </p:spTree>
    <p:extLst>
      <p:ext uri="{BB962C8B-B14F-4D97-AF65-F5344CB8AC3E}">
        <p14:creationId xmlns:p14="http://schemas.microsoft.com/office/powerpoint/2010/main" val="35718981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914400" y="744538"/>
            <a:ext cx="4965700" cy="3724275"/>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F9E0EE39-3DF7-4274-A217-49D246A0245E}" type="slidenum">
              <a:rPr lang="tr-TR" smtClean="0"/>
              <a:pPr/>
              <a:t>12</a:t>
            </a:fld>
            <a:endParaRPr lang="tr-TR"/>
          </a:p>
        </p:txBody>
      </p:sp>
    </p:spTree>
    <p:extLst>
      <p:ext uri="{BB962C8B-B14F-4D97-AF65-F5344CB8AC3E}">
        <p14:creationId xmlns:p14="http://schemas.microsoft.com/office/powerpoint/2010/main" val="35718981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914400" y="744538"/>
            <a:ext cx="4965700" cy="3724275"/>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F9E0EE39-3DF7-4274-A217-49D246A0245E}" type="slidenum">
              <a:rPr lang="tr-TR" smtClean="0"/>
              <a:pPr/>
              <a:t>13</a:t>
            </a:fld>
            <a:endParaRPr lang="tr-TR"/>
          </a:p>
        </p:txBody>
      </p:sp>
    </p:spTree>
    <p:extLst>
      <p:ext uri="{BB962C8B-B14F-4D97-AF65-F5344CB8AC3E}">
        <p14:creationId xmlns:p14="http://schemas.microsoft.com/office/powerpoint/2010/main" val="35718981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914400" y="744538"/>
            <a:ext cx="4965700" cy="3724275"/>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F9E0EE39-3DF7-4274-A217-49D246A0245E}" type="slidenum">
              <a:rPr lang="tr-TR" smtClean="0"/>
              <a:pPr/>
              <a:t>14</a:t>
            </a:fld>
            <a:endParaRPr lang="tr-TR"/>
          </a:p>
        </p:txBody>
      </p:sp>
    </p:spTree>
    <p:extLst>
      <p:ext uri="{BB962C8B-B14F-4D97-AF65-F5344CB8AC3E}">
        <p14:creationId xmlns:p14="http://schemas.microsoft.com/office/powerpoint/2010/main" val="35718981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914400" y="744538"/>
            <a:ext cx="4965700" cy="3724275"/>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F9E0EE39-3DF7-4274-A217-49D246A0245E}" type="slidenum">
              <a:rPr lang="tr-TR" smtClean="0"/>
              <a:pPr/>
              <a:t>15</a:t>
            </a:fld>
            <a:endParaRPr lang="tr-TR"/>
          </a:p>
        </p:txBody>
      </p:sp>
    </p:spTree>
    <p:extLst>
      <p:ext uri="{BB962C8B-B14F-4D97-AF65-F5344CB8AC3E}">
        <p14:creationId xmlns:p14="http://schemas.microsoft.com/office/powerpoint/2010/main" val="35718981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F9E0EE39-3DF7-4274-A217-49D246A0245E}" type="slidenum">
              <a:rPr lang="tr-TR" smtClean="0"/>
              <a:pPr/>
              <a:t>30</a:t>
            </a:fld>
            <a:endParaRPr lang="tr-TR"/>
          </a:p>
        </p:txBody>
      </p:sp>
    </p:spTree>
    <p:extLst>
      <p:ext uri="{BB962C8B-B14F-4D97-AF65-F5344CB8AC3E}">
        <p14:creationId xmlns:p14="http://schemas.microsoft.com/office/powerpoint/2010/main" val="6099485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F9E0EE39-3DF7-4274-A217-49D246A0245E}" type="slidenum">
              <a:rPr lang="tr-TR" smtClean="0"/>
              <a:pPr/>
              <a:t>36</a:t>
            </a:fld>
            <a:endParaRPr lang="tr-TR"/>
          </a:p>
        </p:txBody>
      </p:sp>
    </p:spTree>
    <p:extLst>
      <p:ext uri="{BB962C8B-B14F-4D97-AF65-F5344CB8AC3E}">
        <p14:creationId xmlns:p14="http://schemas.microsoft.com/office/powerpoint/2010/main" val="11502161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914400" y="744538"/>
            <a:ext cx="4965700" cy="3724275"/>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F9E0EE39-3DF7-4274-A217-49D246A0245E}" type="slidenum">
              <a:rPr lang="tr-TR" smtClean="0"/>
              <a:pPr/>
              <a:t>3</a:t>
            </a:fld>
            <a:endParaRPr lang="tr-TR"/>
          </a:p>
        </p:txBody>
      </p:sp>
    </p:spTree>
    <p:extLst>
      <p:ext uri="{BB962C8B-B14F-4D97-AF65-F5344CB8AC3E}">
        <p14:creationId xmlns:p14="http://schemas.microsoft.com/office/powerpoint/2010/main" val="10331979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914400" y="744538"/>
            <a:ext cx="4965700" cy="3724275"/>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F9E0EE39-3DF7-4274-A217-49D246A0245E}" type="slidenum">
              <a:rPr lang="tr-TR" smtClean="0"/>
              <a:pPr/>
              <a:t>4</a:t>
            </a:fld>
            <a:endParaRPr lang="tr-TR"/>
          </a:p>
        </p:txBody>
      </p:sp>
    </p:spTree>
    <p:extLst>
      <p:ext uri="{BB962C8B-B14F-4D97-AF65-F5344CB8AC3E}">
        <p14:creationId xmlns:p14="http://schemas.microsoft.com/office/powerpoint/2010/main" val="10331979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914400" y="744538"/>
            <a:ext cx="4965700" cy="3724275"/>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F9E0EE39-3DF7-4274-A217-49D246A0245E}" type="slidenum">
              <a:rPr lang="tr-TR" smtClean="0"/>
              <a:pPr/>
              <a:t>5</a:t>
            </a:fld>
            <a:endParaRPr lang="tr-TR"/>
          </a:p>
        </p:txBody>
      </p:sp>
    </p:spTree>
    <p:extLst>
      <p:ext uri="{BB962C8B-B14F-4D97-AF65-F5344CB8AC3E}">
        <p14:creationId xmlns:p14="http://schemas.microsoft.com/office/powerpoint/2010/main" val="35718981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914400" y="744538"/>
            <a:ext cx="4965700" cy="3724275"/>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F9E0EE39-3DF7-4274-A217-49D246A0245E}" type="slidenum">
              <a:rPr lang="tr-TR" smtClean="0"/>
              <a:pPr/>
              <a:t>6</a:t>
            </a:fld>
            <a:endParaRPr lang="tr-TR"/>
          </a:p>
        </p:txBody>
      </p:sp>
    </p:spTree>
    <p:extLst>
      <p:ext uri="{BB962C8B-B14F-4D97-AF65-F5344CB8AC3E}">
        <p14:creationId xmlns:p14="http://schemas.microsoft.com/office/powerpoint/2010/main" val="35718981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914400" y="744538"/>
            <a:ext cx="4965700" cy="3724275"/>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F9E0EE39-3DF7-4274-A217-49D246A0245E}" type="slidenum">
              <a:rPr lang="tr-TR" smtClean="0"/>
              <a:pPr/>
              <a:t>7</a:t>
            </a:fld>
            <a:endParaRPr lang="tr-TR"/>
          </a:p>
        </p:txBody>
      </p:sp>
    </p:spTree>
    <p:extLst>
      <p:ext uri="{BB962C8B-B14F-4D97-AF65-F5344CB8AC3E}">
        <p14:creationId xmlns:p14="http://schemas.microsoft.com/office/powerpoint/2010/main" val="35718981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914400" y="744538"/>
            <a:ext cx="4965700" cy="3724275"/>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F9E0EE39-3DF7-4274-A217-49D246A0245E}" type="slidenum">
              <a:rPr lang="tr-TR" smtClean="0"/>
              <a:pPr/>
              <a:t>8</a:t>
            </a:fld>
            <a:endParaRPr lang="tr-TR"/>
          </a:p>
        </p:txBody>
      </p:sp>
    </p:spTree>
    <p:extLst>
      <p:ext uri="{BB962C8B-B14F-4D97-AF65-F5344CB8AC3E}">
        <p14:creationId xmlns:p14="http://schemas.microsoft.com/office/powerpoint/2010/main" val="35718981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914400" y="744538"/>
            <a:ext cx="4965700" cy="3724275"/>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F9E0EE39-3DF7-4274-A217-49D246A0245E}" type="slidenum">
              <a:rPr lang="tr-TR" smtClean="0"/>
              <a:pPr/>
              <a:t>9</a:t>
            </a:fld>
            <a:endParaRPr lang="tr-TR"/>
          </a:p>
        </p:txBody>
      </p:sp>
    </p:spTree>
    <p:extLst>
      <p:ext uri="{BB962C8B-B14F-4D97-AF65-F5344CB8AC3E}">
        <p14:creationId xmlns:p14="http://schemas.microsoft.com/office/powerpoint/2010/main" val="35718981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914400" y="744538"/>
            <a:ext cx="4965700" cy="3724275"/>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F9E0EE39-3DF7-4274-A217-49D246A0245E}" type="slidenum">
              <a:rPr lang="tr-TR" smtClean="0"/>
              <a:pPr/>
              <a:t>10</a:t>
            </a:fld>
            <a:endParaRPr lang="tr-TR"/>
          </a:p>
        </p:txBody>
      </p:sp>
    </p:spTree>
    <p:extLst>
      <p:ext uri="{BB962C8B-B14F-4D97-AF65-F5344CB8AC3E}">
        <p14:creationId xmlns:p14="http://schemas.microsoft.com/office/powerpoint/2010/main" val="35718981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tr-TR" smtClean="0"/>
              <a:t>Asıl başlık stili için tıklatın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A866DF01-112D-4437-A918-D986FF31F4F3}" type="datetime1">
              <a:rPr lang="tr-TR" smtClean="0">
                <a:solidFill>
                  <a:prstClr val="black">
                    <a:tint val="75000"/>
                  </a:prstClr>
                </a:solidFill>
              </a:rPr>
              <a:pPr/>
              <a:t>26.01.2020</a:t>
            </a:fld>
            <a:endParaRPr lang="tr-TR"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tr-TR"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8CC9735-4242-4435-8C65-38800299BE2A}"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6224820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89F3A522-30CB-45B6-9EFC-27B25A7E376F}" type="datetime1">
              <a:rPr lang="tr-TR" smtClean="0">
                <a:solidFill>
                  <a:prstClr val="black">
                    <a:tint val="75000"/>
                  </a:prstClr>
                </a:solidFill>
              </a:rPr>
              <a:pPr/>
              <a:t>26.01.2020</a:t>
            </a:fld>
            <a:endParaRPr lang="tr-TR"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tr-TR"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8CC9735-4242-4435-8C65-38800299BE2A}"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34240425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704062DE-EB1B-481E-A8E0-F0CA15B63FA6}" type="datetime1">
              <a:rPr lang="tr-TR" smtClean="0">
                <a:solidFill>
                  <a:prstClr val="black">
                    <a:tint val="75000"/>
                  </a:prstClr>
                </a:solidFill>
              </a:rPr>
              <a:pPr/>
              <a:t>26.01.2020</a:t>
            </a:fld>
            <a:endParaRPr lang="tr-TR"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tr-TR"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8CC9735-4242-4435-8C65-38800299BE2A}"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35701312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E70CCBF2-59FE-4682-8907-52782C3D4EB6}" type="datetime1">
              <a:rPr lang="tr-TR" smtClean="0">
                <a:solidFill>
                  <a:prstClr val="black">
                    <a:tint val="75000"/>
                  </a:prstClr>
                </a:solidFill>
              </a:rPr>
              <a:pPr/>
              <a:t>26.01.2020</a:t>
            </a:fld>
            <a:endParaRPr lang="tr-TR"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tr-TR"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8CC9735-4242-4435-8C65-38800299BE2A}"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36712341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3"/>
            <a:ext cx="7886700" cy="2852737"/>
          </a:xfrm>
        </p:spPr>
        <p:txBody>
          <a:bodyPr anchor="b"/>
          <a:lstStyle>
            <a:lvl1pPr>
              <a:defRPr sz="6000"/>
            </a:lvl1pPr>
          </a:lstStyle>
          <a:p>
            <a:r>
              <a:rPr lang="tr-TR" smtClean="0"/>
              <a:t>Asıl başlık stili için tıklatın</a:t>
            </a:r>
            <a:endParaRPr lang="en-US" dirty="0"/>
          </a:p>
        </p:txBody>
      </p:sp>
      <p:sp>
        <p:nvSpPr>
          <p:cNvPr id="3" name="Text Placeholder 2"/>
          <p:cNvSpPr>
            <a:spLocks noGrp="1"/>
          </p:cNvSpPr>
          <p:nvPr>
            <p:ph type="body" idx="1"/>
          </p:nvPr>
        </p:nvSpPr>
        <p:spPr>
          <a:xfrm>
            <a:off x="623888" y="4589468"/>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E1FAC614-25BF-4992-BE27-3CA4F1A94B8E}" type="datetime1">
              <a:rPr lang="tr-TR" smtClean="0">
                <a:solidFill>
                  <a:prstClr val="black">
                    <a:tint val="75000"/>
                  </a:prstClr>
                </a:solidFill>
              </a:rPr>
              <a:pPr/>
              <a:t>26.01.2020</a:t>
            </a:fld>
            <a:endParaRPr lang="tr-TR"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tr-TR"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8CC9735-4242-4435-8C65-38800299BE2A}"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2177747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FBB8A095-0F5C-47B9-B250-6464554D1C8F}" type="datetime1">
              <a:rPr lang="tr-TR" smtClean="0">
                <a:solidFill>
                  <a:prstClr val="black">
                    <a:tint val="75000"/>
                  </a:prstClr>
                </a:solidFill>
              </a:rPr>
              <a:pPr/>
              <a:t>26.01.2020</a:t>
            </a:fld>
            <a:endParaRPr lang="tr-TR"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tr-TR"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8CC9735-4242-4435-8C65-38800299BE2A}"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3789705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629842" y="2505075"/>
            <a:ext cx="3868340"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629152" y="2505075"/>
            <a:ext cx="3887391"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E4499C31-3222-478A-ACB4-B16182AA25E1}" type="datetime1">
              <a:rPr lang="tr-TR" smtClean="0">
                <a:solidFill>
                  <a:prstClr val="black">
                    <a:tint val="75000"/>
                  </a:prstClr>
                </a:solidFill>
              </a:rPr>
              <a:pPr/>
              <a:t>26.01.2020</a:t>
            </a:fld>
            <a:endParaRPr lang="tr-TR"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tr-TR"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8CC9735-4242-4435-8C65-38800299BE2A}"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2996421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EE0BDFB1-789D-4B93-B49E-D05EEF48B6CE}" type="datetime1">
              <a:rPr lang="tr-TR" smtClean="0">
                <a:solidFill>
                  <a:prstClr val="black">
                    <a:tint val="75000"/>
                  </a:prstClr>
                </a:solidFill>
              </a:rPr>
              <a:pPr/>
              <a:t>26.01.2020</a:t>
            </a:fld>
            <a:endParaRPr lang="tr-TR"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tr-TR"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8CC9735-4242-4435-8C65-38800299BE2A}"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301538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CEF59B-34BA-40DD-8C5D-FE2DE32CB392}" type="datetime1">
              <a:rPr lang="tr-TR" smtClean="0">
                <a:solidFill>
                  <a:prstClr val="black">
                    <a:tint val="75000"/>
                  </a:prstClr>
                </a:solidFill>
              </a:rPr>
              <a:pPr/>
              <a:t>26.01.2020</a:t>
            </a:fld>
            <a:endParaRPr lang="tr-TR"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tr-TR" dirty="0">
              <a:solidFill>
                <a:prstClr val="black">
                  <a:tint val="75000"/>
                </a:prstClr>
              </a:solidFill>
            </a:endParaRPr>
          </a:p>
        </p:txBody>
      </p:sp>
      <p:sp>
        <p:nvSpPr>
          <p:cNvPr id="4" name="Slide Number Placeholder 3"/>
          <p:cNvSpPr>
            <a:spLocks noGrp="1"/>
          </p:cNvSpPr>
          <p:nvPr>
            <p:ph type="sldNum" sz="quarter" idx="12"/>
          </p:nvPr>
        </p:nvSpPr>
        <p:spPr/>
        <p:txBody>
          <a:bodyPr/>
          <a:lstStyle>
            <a:lvl1pPr>
              <a:defRPr sz="1400">
                <a:solidFill>
                  <a:schemeClr val="tx1"/>
                </a:solidFill>
                <a:latin typeface="Cambria" panose="02040503050406030204" pitchFamily="18" charset="0"/>
              </a:defRPr>
            </a:lvl1pPr>
          </a:lstStyle>
          <a:p>
            <a:fld id="{38CC9735-4242-4435-8C65-38800299BE2A}" type="slidenum">
              <a:rPr lang="tr-TR" smtClean="0">
                <a:solidFill>
                  <a:prstClr val="black"/>
                </a:solidFill>
              </a:rPr>
              <a:pPr/>
              <a:t>‹#›</a:t>
            </a:fld>
            <a:r>
              <a:rPr lang="tr-TR" dirty="0" smtClean="0">
                <a:solidFill>
                  <a:prstClr val="black"/>
                </a:solidFill>
              </a:rPr>
              <a:t> / 18</a:t>
            </a:r>
            <a:endParaRPr lang="tr-TR" dirty="0">
              <a:solidFill>
                <a:prstClr val="black"/>
              </a:solidFill>
            </a:endParaRPr>
          </a:p>
        </p:txBody>
      </p:sp>
    </p:spTree>
    <p:extLst>
      <p:ext uri="{BB962C8B-B14F-4D97-AF65-F5344CB8AC3E}">
        <p14:creationId xmlns:p14="http://schemas.microsoft.com/office/powerpoint/2010/main" val="8887928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tr-TR" smtClean="0"/>
              <a:t>Asıl başlık stili için tıklatın</a:t>
            </a:r>
            <a:endParaRPr lang="en-US" dirty="0"/>
          </a:p>
        </p:txBody>
      </p:sp>
      <p:sp>
        <p:nvSpPr>
          <p:cNvPr id="3" name="Content Placeholder 2"/>
          <p:cNvSpPr>
            <a:spLocks noGrp="1"/>
          </p:cNvSpPr>
          <p:nvPr>
            <p:ph idx="1"/>
          </p:nvPr>
        </p:nvSpPr>
        <p:spPr>
          <a:xfrm>
            <a:off x="3887391" y="987430"/>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55F3EE2F-75B4-452E-84DA-0E06E950373F}" type="datetime1">
              <a:rPr lang="tr-TR" smtClean="0">
                <a:solidFill>
                  <a:prstClr val="black">
                    <a:tint val="75000"/>
                  </a:prstClr>
                </a:solidFill>
              </a:rPr>
              <a:pPr/>
              <a:t>26.01.2020</a:t>
            </a:fld>
            <a:endParaRPr lang="tr-TR"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tr-TR"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8CC9735-4242-4435-8C65-38800299BE2A}"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31726904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3887391" y="987430"/>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dirty="0" smtClean="0"/>
              <a:t>Resim eklemek için simgeyi tıklatın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8238B8B8-BE59-43E5-BA91-0BDAA458F776}" type="datetime1">
              <a:rPr lang="tr-TR" smtClean="0">
                <a:solidFill>
                  <a:prstClr val="black">
                    <a:tint val="75000"/>
                  </a:prstClr>
                </a:solidFill>
              </a:rPr>
              <a:pPr/>
              <a:t>26.01.2020</a:t>
            </a:fld>
            <a:endParaRPr lang="tr-TR"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tr-TR"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8CC9735-4242-4435-8C65-38800299BE2A}"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9856577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628650" y="6356355"/>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D8FE53-4F96-4661-9AA7-1BA9846378E5}" type="datetime1">
              <a:rPr lang="tr-TR" smtClean="0">
                <a:solidFill>
                  <a:prstClr val="black">
                    <a:tint val="75000"/>
                  </a:prstClr>
                </a:solidFill>
              </a:rPr>
              <a:pPr/>
              <a:t>26.01.2020</a:t>
            </a:fld>
            <a:endParaRPr lang="tr-TR" dirty="0">
              <a:solidFill>
                <a:prstClr val="black">
                  <a:tint val="75000"/>
                </a:prstClr>
              </a:solidFill>
            </a:endParaRPr>
          </a:p>
        </p:txBody>
      </p:sp>
      <p:sp>
        <p:nvSpPr>
          <p:cNvPr id="5" name="Footer Placeholder 4"/>
          <p:cNvSpPr>
            <a:spLocks noGrp="1"/>
          </p:cNvSpPr>
          <p:nvPr>
            <p:ph type="ftr" sz="quarter" idx="3"/>
          </p:nvPr>
        </p:nvSpPr>
        <p:spPr>
          <a:xfrm>
            <a:off x="3028950" y="6356355"/>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dirty="0">
              <a:solidFill>
                <a:prstClr val="black">
                  <a:tint val="75000"/>
                </a:prstClr>
              </a:solidFill>
            </a:endParaRPr>
          </a:p>
        </p:txBody>
      </p:sp>
      <p:sp>
        <p:nvSpPr>
          <p:cNvPr id="6" name="Slide Number Placeholder 5"/>
          <p:cNvSpPr>
            <a:spLocks noGrp="1"/>
          </p:cNvSpPr>
          <p:nvPr>
            <p:ph type="sldNum" sz="quarter" idx="4"/>
          </p:nvPr>
        </p:nvSpPr>
        <p:spPr>
          <a:xfrm>
            <a:off x="6457950" y="635635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CC9735-4242-4435-8C65-38800299BE2A}"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316124314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8.jpeg"/></Relationships>
</file>

<file path=ppt/slides/_rels/slide19.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11" Type="http://schemas.openxmlformats.org/officeDocument/2006/relationships/image" Target="../media/image16.jpeg"/><Relationship Id="rId5" Type="http://schemas.openxmlformats.org/officeDocument/2006/relationships/image" Target="../media/image9.jpeg"/><Relationship Id="rId10" Type="http://schemas.openxmlformats.org/officeDocument/2006/relationships/image" Target="../media/image15.jpeg"/><Relationship Id="rId4" Type="http://schemas.openxmlformats.org/officeDocument/2006/relationships/image" Target="../media/image8.jpeg"/><Relationship Id="rId9" Type="http://schemas.openxmlformats.org/officeDocument/2006/relationships/image" Target="../media/image14.jpeg"/></Relationships>
</file>

<file path=ppt/slides/_rels/slide21.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11" Type="http://schemas.openxmlformats.org/officeDocument/2006/relationships/image" Target="../media/image12.jpeg"/><Relationship Id="rId5" Type="http://schemas.openxmlformats.org/officeDocument/2006/relationships/image" Target="../media/image9.jpeg"/><Relationship Id="rId10" Type="http://schemas.openxmlformats.org/officeDocument/2006/relationships/image" Target="../media/image19.jpeg"/><Relationship Id="rId4" Type="http://schemas.openxmlformats.org/officeDocument/2006/relationships/image" Target="../media/image8.jpeg"/><Relationship Id="rId9" Type="http://schemas.openxmlformats.org/officeDocument/2006/relationships/image" Target="../media/image18.jpeg"/></Relationships>
</file>

<file path=ppt/slides/_rels/slide22.xml.rels><?xml version="1.0" encoding="UTF-8" standalone="yes"?>
<Relationships xmlns="http://schemas.openxmlformats.org/package/2006/relationships"><Relationship Id="rId8" Type="http://schemas.openxmlformats.org/officeDocument/2006/relationships/image" Target="../media/image13.jpeg"/><Relationship Id="rId13" Type="http://schemas.openxmlformats.org/officeDocument/2006/relationships/image" Target="../media/image22.jpeg"/><Relationship Id="rId3" Type="http://schemas.openxmlformats.org/officeDocument/2006/relationships/image" Target="../media/image7.jpeg"/><Relationship Id="rId7" Type="http://schemas.openxmlformats.org/officeDocument/2006/relationships/image" Target="../media/image11.jpeg"/><Relationship Id="rId12" Type="http://schemas.openxmlformats.org/officeDocument/2006/relationships/image" Target="../media/image21.jp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11" Type="http://schemas.openxmlformats.org/officeDocument/2006/relationships/image" Target="../media/image20.jpeg"/><Relationship Id="rId5" Type="http://schemas.openxmlformats.org/officeDocument/2006/relationships/image" Target="../media/image9.jpeg"/><Relationship Id="rId10" Type="http://schemas.openxmlformats.org/officeDocument/2006/relationships/image" Target="../media/image15.jpeg"/><Relationship Id="rId4" Type="http://schemas.openxmlformats.org/officeDocument/2006/relationships/image" Target="../media/image8.jpeg"/><Relationship Id="rId9" Type="http://schemas.openxmlformats.org/officeDocument/2006/relationships/image" Target="../media/image14.jpeg"/><Relationship Id="rId14" Type="http://schemas.openxmlformats.org/officeDocument/2006/relationships/image" Target="../media/image12.jpeg"/></Relationships>
</file>

<file path=ppt/slides/_rels/slide23.xml.rels><?xml version="1.0" encoding="UTF-8" standalone="yes"?>
<Relationships xmlns="http://schemas.openxmlformats.org/package/2006/relationships"><Relationship Id="rId8" Type="http://schemas.openxmlformats.org/officeDocument/2006/relationships/image" Target="../media/image25.jpeg"/><Relationship Id="rId13" Type="http://schemas.openxmlformats.org/officeDocument/2006/relationships/image" Target="../media/image30.jpeg"/><Relationship Id="rId3" Type="http://schemas.openxmlformats.org/officeDocument/2006/relationships/image" Target="../media/image8.jpeg"/><Relationship Id="rId7" Type="http://schemas.openxmlformats.org/officeDocument/2006/relationships/image" Target="../media/image24.jpeg"/><Relationship Id="rId12" Type="http://schemas.openxmlformats.org/officeDocument/2006/relationships/image" Target="../media/image29.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23.jpeg"/><Relationship Id="rId11" Type="http://schemas.openxmlformats.org/officeDocument/2006/relationships/image" Target="../media/image28.jpeg"/><Relationship Id="rId5" Type="http://schemas.openxmlformats.org/officeDocument/2006/relationships/image" Target="../media/image11.jpeg"/><Relationship Id="rId15" Type="http://schemas.openxmlformats.org/officeDocument/2006/relationships/image" Target="../media/image12.jpeg"/><Relationship Id="rId10" Type="http://schemas.openxmlformats.org/officeDocument/2006/relationships/image" Target="../media/image27.jpeg"/><Relationship Id="rId4" Type="http://schemas.openxmlformats.org/officeDocument/2006/relationships/image" Target="../media/image10.jpeg"/><Relationship Id="rId9" Type="http://schemas.openxmlformats.org/officeDocument/2006/relationships/image" Target="../media/image26.jpeg"/><Relationship Id="rId14" Type="http://schemas.openxmlformats.org/officeDocument/2006/relationships/image" Target="../media/image31.jpeg"/></Relationships>
</file>

<file path=ppt/slides/_rels/slide2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34.jpeg"/></Relationships>
</file>

<file path=ppt/slides/_rels/slide2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37.jpg"/></Relationships>
</file>

<file path=ppt/slides/_rels/slide26.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11" Type="http://schemas.openxmlformats.org/officeDocument/2006/relationships/image" Target="../media/image12.jpeg"/><Relationship Id="rId5" Type="http://schemas.openxmlformats.org/officeDocument/2006/relationships/image" Target="../media/image9.jpeg"/><Relationship Id="rId10" Type="http://schemas.openxmlformats.org/officeDocument/2006/relationships/image" Target="../media/image40.jpeg"/><Relationship Id="rId4" Type="http://schemas.openxmlformats.org/officeDocument/2006/relationships/image" Target="../media/image8.jpeg"/><Relationship Id="rId9" Type="http://schemas.openxmlformats.org/officeDocument/2006/relationships/image" Target="../media/image39.jpeg"/></Relationships>
</file>

<file path=ppt/slides/_rels/slide27.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11" Type="http://schemas.openxmlformats.org/officeDocument/2006/relationships/image" Target="../media/image12.jpeg"/><Relationship Id="rId5" Type="http://schemas.openxmlformats.org/officeDocument/2006/relationships/image" Target="../media/image9.jpeg"/><Relationship Id="rId10" Type="http://schemas.openxmlformats.org/officeDocument/2006/relationships/image" Target="../media/image24.jpeg"/><Relationship Id="rId4" Type="http://schemas.openxmlformats.org/officeDocument/2006/relationships/image" Target="../media/image8.jpeg"/><Relationship Id="rId9" Type="http://schemas.openxmlformats.org/officeDocument/2006/relationships/image" Target="../media/image23.jpeg"/></Relationships>
</file>

<file path=ppt/slides/_rels/slide28.xml.rels><?xml version="1.0" encoding="UTF-8" standalone="yes"?>
<Relationships xmlns="http://schemas.openxmlformats.org/package/2006/relationships"><Relationship Id="rId8" Type="http://schemas.openxmlformats.org/officeDocument/2006/relationships/image" Target="../media/image41.jpeg"/><Relationship Id="rId13" Type="http://schemas.openxmlformats.org/officeDocument/2006/relationships/image" Target="../media/image26.jpeg"/><Relationship Id="rId3" Type="http://schemas.openxmlformats.org/officeDocument/2006/relationships/image" Target="../media/image7.jpeg"/><Relationship Id="rId7" Type="http://schemas.openxmlformats.org/officeDocument/2006/relationships/image" Target="../media/image11.jpeg"/><Relationship Id="rId12" Type="http://schemas.openxmlformats.org/officeDocument/2006/relationships/image" Target="../media/image43.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11" Type="http://schemas.openxmlformats.org/officeDocument/2006/relationships/image" Target="../media/image42.jpeg"/><Relationship Id="rId5" Type="http://schemas.openxmlformats.org/officeDocument/2006/relationships/image" Target="../media/image9.jpeg"/><Relationship Id="rId10" Type="http://schemas.openxmlformats.org/officeDocument/2006/relationships/image" Target="../media/image24.jpeg"/><Relationship Id="rId4" Type="http://schemas.openxmlformats.org/officeDocument/2006/relationships/image" Target="../media/image8.jpeg"/><Relationship Id="rId9" Type="http://schemas.openxmlformats.org/officeDocument/2006/relationships/image" Target="../media/image23.jpeg"/><Relationship Id="rId14" Type="http://schemas.openxmlformats.org/officeDocument/2006/relationships/image" Target="../media/image12.jpeg"/></Relationships>
</file>

<file path=ppt/slides/_rels/slide29.xml.rels><?xml version="1.0" encoding="UTF-8" standalone="yes"?>
<Relationships xmlns="http://schemas.openxmlformats.org/package/2006/relationships"><Relationship Id="rId8" Type="http://schemas.openxmlformats.org/officeDocument/2006/relationships/image" Target="../media/image41.jpeg"/><Relationship Id="rId13" Type="http://schemas.openxmlformats.org/officeDocument/2006/relationships/image" Target="../media/image26.jpeg"/><Relationship Id="rId3" Type="http://schemas.openxmlformats.org/officeDocument/2006/relationships/image" Target="../media/image7.jpeg"/><Relationship Id="rId7" Type="http://schemas.openxmlformats.org/officeDocument/2006/relationships/image" Target="../media/image11.jpeg"/><Relationship Id="rId12" Type="http://schemas.openxmlformats.org/officeDocument/2006/relationships/image" Target="../media/image43.jpeg"/><Relationship Id="rId17" Type="http://schemas.openxmlformats.org/officeDocument/2006/relationships/image" Target="../media/image12.jpeg"/><Relationship Id="rId2" Type="http://schemas.openxmlformats.org/officeDocument/2006/relationships/image" Target="../media/image6.jpeg"/><Relationship Id="rId16" Type="http://schemas.openxmlformats.org/officeDocument/2006/relationships/image" Target="../media/image46.jpeg"/><Relationship Id="rId1" Type="http://schemas.openxmlformats.org/officeDocument/2006/relationships/slideLayout" Target="../slideLayouts/slideLayout2.xml"/><Relationship Id="rId6" Type="http://schemas.openxmlformats.org/officeDocument/2006/relationships/image" Target="../media/image10.jpeg"/><Relationship Id="rId11" Type="http://schemas.openxmlformats.org/officeDocument/2006/relationships/image" Target="../media/image42.jpeg"/><Relationship Id="rId5" Type="http://schemas.openxmlformats.org/officeDocument/2006/relationships/image" Target="../media/image9.jpeg"/><Relationship Id="rId15" Type="http://schemas.openxmlformats.org/officeDocument/2006/relationships/image" Target="../media/image45.jpeg"/><Relationship Id="rId10" Type="http://schemas.openxmlformats.org/officeDocument/2006/relationships/image" Target="../media/image24.jpeg"/><Relationship Id="rId4" Type="http://schemas.openxmlformats.org/officeDocument/2006/relationships/image" Target="../media/image8.jpeg"/><Relationship Id="rId9" Type="http://schemas.openxmlformats.org/officeDocument/2006/relationships/image" Target="../media/image23.jpeg"/><Relationship Id="rId14" Type="http://schemas.openxmlformats.org/officeDocument/2006/relationships/image" Target="../media/image44.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48.jpeg"/></Relationships>
</file>

<file path=ppt/slides/_rels/slide31.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32.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33.xml.rels><?xml version="1.0" encoding="UTF-8" standalone="yes"?>
<Relationships xmlns="http://schemas.openxmlformats.org/package/2006/relationships"><Relationship Id="rId3" Type="http://schemas.openxmlformats.org/officeDocument/2006/relationships/hyperlink" Target="https://www.haberturk.com/sanliurfa-haberleri" TargetMode="External"/><Relationship Id="rId2" Type="http://schemas.openxmlformats.org/officeDocument/2006/relationships/image" Target="../media/image53.jp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3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54.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55.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37.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60.jpeg"/><Relationship Id="rId4" Type="http://schemas.openxmlformats.org/officeDocument/2006/relationships/image" Target="../media/image59.jpeg"/></Relationships>
</file>

<file path=ppt/slides/_rels/slide38.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61.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63.jpeg"/><Relationship Id="rId4" Type="http://schemas.openxmlformats.org/officeDocument/2006/relationships/image" Target="../media/image62.jpeg"/></Relationships>
</file>

<file path=ppt/slides/_rels/slide3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6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2 Başlık"/>
          <p:cNvSpPr txBox="1">
            <a:spLocks/>
          </p:cNvSpPr>
          <p:nvPr/>
        </p:nvSpPr>
        <p:spPr>
          <a:xfrm>
            <a:off x="3644470" y="4336379"/>
            <a:ext cx="5112568" cy="92868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2000" dirty="0" smtClean="0">
                <a:solidFill>
                  <a:srgbClr val="6C0000"/>
                </a:solidFill>
                <a:latin typeface="Cambria" panose="02040503050406030204" pitchFamily="18" charset="0"/>
                <a:cs typeface="Times New Roman" panose="02020603050405020304" pitchFamily="18" charset="0"/>
              </a:rPr>
              <a:t>     Meslekî ve Teknik Eğitim</a:t>
            </a:r>
            <a:br>
              <a:rPr lang="tr-TR" sz="2000" dirty="0" smtClean="0">
                <a:solidFill>
                  <a:srgbClr val="6C0000"/>
                </a:solidFill>
                <a:latin typeface="Cambria" panose="02040503050406030204" pitchFamily="18" charset="0"/>
                <a:cs typeface="Times New Roman" panose="02020603050405020304" pitchFamily="18" charset="0"/>
              </a:rPr>
            </a:br>
            <a:r>
              <a:rPr lang="tr-TR" sz="2000" dirty="0" smtClean="0">
                <a:solidFill>
                  <a:srgbClr val="6C0000"/>
                </a:solidFill>
                <a:latin typeface="Cambria" panose="02040503050406030204" pitchFamily="18" charset="0"/>
                <a:cs typeface="Times New Roman" panose="02020603050405020304" pitchFamily="18" charset="0"/>
              </a:rPr>
              <a:t>    Genel Müdürlüğü</a:t>
            </a:r>
          </a:p>
          <a:p>
            <a:pPr algn="ctr"/>
            <a:endParaRPr lang="tr-TR" sz="2400" dirty="0">
              <a:solidFill>
                <a:srgbClr val="6C0000"/>
              </a:solidFill>
              <a:latin typeface="Cambria" panose="02040503050406030204" pitchFamily="18" charset="0"/>
              <a:cs typeface="Times New Roman" panose="02020603050405020304" pitchFamily="18" charset="0"/>
            </a:endParaRPr>
          </a:p>
          <a:p>
            <a:pPr algn="ctr"/>
            <a:endParaRPr lang="tr-TR" sz="2400" dirty="0" smtClean="0">
              <a:solidFill>
                <a:srgbClr val="6C0000"/>
              </a:solidFill>
              <a:latin typeface="Cambria" panose="02040503050406030204" pitchFamily="18" charset="0"/>
              <a:cs typeface="Times New Roman" panose="02020603050405020304" pitchFamily="18" charset="0"/>
            </a:endParaRPr>
          </a:p>
          <a:p>
            <a:pPr algn="ctr"/>
            <a:endParaRPr lang="tr-TR" sz="2400" dirty="0">
              <a:solidFill>
                <a:srgbClr val="6C0000"/>
              </a:solidFill>
              <a:latin typeface="Cambria" panose="02040503050406030204" pitchFamily="18" charset="0"/>
              <a:cs typeface="Times New Roman" panose="02020603050405020304" pitchFamily="18" charset="0"/>
            </a:endParaRPr>
          </a:p>
          <a:p>
            <a:pPr algn="ctr"/>
            <a:endParaRPr lang="tr-TR" sz="2400" dirty="0" smtClean="0">
              <a:solidFill>
                <a:srgbClr val="6C0000"/>
              </a:solidFill>
              <a:latin typeface="Cambria" panose="02040503050406030204" pitchFamily="18" charset="0"/>
              <a:cs typeface="Times New Roman" panose="02020603050405020304" pitchFamily="18" charset="0"/>
            </a:endParaRPr>
          </a:p>
          <a:p>
            <a:pPr algn="ctr"/>
            <a:endParaRPr lang="tr-TR" sz="2400" dirty="0" smtClean="0">
              <a:solidFill>
                <a:srgbClr val="6C0000"/>
              </a:solidFill>
              <a:latin typeface="Cambria" panose="02040503050406030204" pitchFamily="18" charset="0"/>
              <a:cs typeface="Times New Roman" panose="02020603050405020304" pitchFamily="18" charset="0"/>
            </a:endParaRPr>
          </a:p>
          <a:p>
            <a:pPr algn="ctr"/>
            <a:endParaRPr lang="tr-TR" sz="2400" dirty="0" smtClean="0">
              <a:solidFill>
                <a:srgbClr val="6C0000"/>
              </a:solidFill>
              <a:latin typeface="Cambria" panose="02040503050406030204" pitchFamily="18" charset="0"/>
              <a:cs typeface="Times New Roman" panose="02020603050405020304" pitchFamily="18" charset="0"/>
            </a:endParaRPr>
          </a:p>
        </p:txBody>
      </p:sp>
      <p:sp>
        <p:nvSpPr>
          <p:cNvPr id="6" name="Metin kutusu 5"/>
          <p:cNvSpPr txBox="1"/>
          <p:nvPr/>
        </p:nvSpPr>
        <p:spPr>
          <a:xfrm>
            <a:off x="4149696" y="5229200"/>
            <a:ext cx="4718772" cy="954107"/>
          </a:xfrm>
          <a:prstGeom prst="rect">
            <a:avLst/>
          </a:prstGeom>
          <a:noFill/>
        </p:spPr>
        <p:txBody>
          <a:bodyPr wrap="square" rtlCol="0">
            <a:spAutoFit/>
          </a:bodyPr>
          <a:lstStyle/>
          <a:p>
            <a:pPr algn="ctr"/>
            <a:r>
              <a:rPr lang="tr-TR" sz="1600" b="1" dirty="0" smtClean="0">
                <a:solidFill>
                  <a:srgbClr val="6C0000"/>
                </a:solidFill>
                <a:latin typeface="Cambria" panose="02040503050406030204" pitchFamily="18" charset="0"/>
                <a:cs typeface="Times New Roman" panose="02020603050405020304" pitchFamily="18" charset="0"/>
              </a:rPr>
              <a:t>SOSYAL </a:t>
            </a:r>
            <a:r>
              <a:rPr lang="tr-TR" sz="1600" b="1" dirty="0">
                <a:solidFill>
                  <a:srgbClr val="6C0000"/>
                </a:solidFill>
                <a:latin typeface="Cambria" panose="02040503050406030204" pitchFamily="18" charset="0"/>
                <a:cs typeface="Times New Roman" panose="02020603050405020304" pitchFamily="18" charset="0"/>
              </a:rPr>
              <a:t>SORUMLULUK </a:t>
            </a:r>
            <a:r>
              <a:rPr lang="tr-TR" sz="1600" b="1" dirty="0" smtClean="0">
                <a:solidFill>
                  <a:srgbClr val="6C0000"/>
                </a:solidFill>
                <a:latin typeface="Cambria" panose="02040503050406030204" pitchFamily="18" charset="0"/>
                <a:cs typeface="Times New Roman" panose="02020603050405020304" pitchFamily="18" charset="0"/>
              </a:rPr>
              <a:t>PROJESİ </a:t>
            </a:r>
            <a:endParaRPr lang="tr-TR" sz="1600" b="1" dirty="0">
              <a:solidFill>
                <a:srgbClr val="6C0000"/>
              </a:solidFill>
              <a:latin typeface="Cambria" panose="02040503050406030204" pitchFamily="18" charset="0"/>
              <a:cs typeface="Times New Roman" panose="02020603050405020304" pitchFamily="18" charset="0"/>
            </a:endParaRPr>
          </a:p>
          <a:p>
            <a:pPr algn="ctr"/>
            <a:endParaRPr lang="tr-TR" sz="2000" dirty="0" smtClean="0">
              <a:solidFill>
                <a:srgbClr val="6C0000"/>
              </a:solidFill>
              <a:latin typeface="Cambria" panose="02040503050406030204" pitchFamily="18" charset="0"/>
              <a:cs typeface="Times New Roman" panose="02020603050405020304" pitchFamily="18" charset="0"/>
            </a:endParaRPr>
          </a:p>
          <a:p>
            <a:pPr algn="ctr"/>
            <a:r>
              <a:rPr lang="tr-TR" dirty="0" smtClean="0">
                <a:solidFill>
                  <a:srgbClr val="6C0000"/>
                </a:solidFill>
                <a:latin typeface="Cambria" panose="02040503050406030204" pitchFamily="18" charset="0"/>
                <a:cs typeface="Times New Roman" panose="02020603050405020304" pitchFamily="18" charset="0"/>
              </a:rPr>
              <a:t>Ocak</a:t>
            </a:r>
            <a:r>
              <a:rPr lang="tr-TR" dirty="0" smtClean="0">
                <a:solidFill>
                  <a:srgbClr val="6C0000"/>
                </a:solidFill>
                <a:latin typeface="Cambria" panose="02040503050406030204" pitchFamily="18" charset="0"/>
                <a:cs typeface="Times New Roman" panose="02020603050405020304" pitchFamily="18" charset="0"/>
              </a:rPr>
              <a:t>, 2020</a:t>
            </a:r>
            <a:endParaRPr lang="tr-TR" dirty="0">
              <a:solidFill>
                <a:srgbClr val="6C0000"/>
              </a:solidFill>
              <a:latin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729918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2 İçerik Yer Tutucusu"/>
          <p:cNvSpPr txBox="1">
            <a:spLocks/>
          </p:cNvSpPr>
          <p:nvPr/>
        </p:nvSpPr>
        <p:spPr>
          <a:xfrm>
            <a:off x="0" y="0"/>
            <a:ext cx="9144000" cy="980728"/>
          </a:xfrm>
          <a:prstGeom prst="rect">
            <a:avLst/>
          </a:prstGeom>
          <a:solidFill>
            <a:srgbClr val="C00000"/>
          </a:solidFill>
        </p:spPr>
        <p:txBody>
          <a:bodyPr vert="horz" lIns="91440" tIns="45720" rIns="91440" bIns="45720" rtlCol="0" anchor="ctr" anchorCtr="0">
            <a:noAutofit/>
          </a:bodyPr>
          <a:lstStyle/>
          <a:p>
            <a:pPr algn="ctr"/>
            <a:endParaRPr lang="tr-TR" sz="2800" b="1" dirty="0">
              <a:solidFill>
                <a:schemeClr val="bg1"/>
              </a:solidFill>
            </a:endParaRPr>
          </a:p>
        </p:txBody>
      </p:sp>
      <p:pic>
        <p:nvPicPr>
          <p:cNvPr id="9" name="Picture 2" descr="http://www.meb.gov.tr/webmaster/mebwebmaster/MEBlogo.jpg"/>
          <p:cNvPicPr>
            <a:picLocks noChangeAspect="1" noChangeArrowheads="1"/>
          </p:cNvPicPr>
          <p:nvPr/>
        </p:nvPicPr>
        <p:blipFill>
          <a:blip r:embed="rId3" cstate="print"/>
          <a:srcRect/>
          <a:stretch>
            <a:fillRect/>
          </a:stretch>
        </p:blipFill>
        <p:spPr bwMode="auto">
          <a:xfrm>
            <a:off x="251521" y="116636"/>
            <a:ext cx="720080" cy="714899"/>
          </a:xfrm>
          <a:prstGeom prst="rect">
            <a:avLst/>
          </a:prstGeom>
          <a:noFill/>
        </p:spPr>
      </p:pic>
      <p:sp>
        <p:nvSpPr>
          <p:cNvPr id="10" name="9 Slayt Numarası Yer Tutucusu"/>
          <p:cNvSpPr>
            <a:spLocks noGrp="1"/>
          </p:cNvSpPr>
          <p:nvPr>
            <p:ph type="sldNum" sz="quarter" idx="12"/>
          </p:nvPr>
        </p:nvSpPr>
        <p:spPr/>
        <p:txBody>
          <a:bodyPr/>
          <a:lstStyle/>
          <a:p>
            <a:fld id="{1002AE8C-89A5-4776-B8A4-6A83B52B81B0}" type="slidenum">
              <a:rPr lang="tr-TR" smtClean="0"/>
              <a:pPr/>
              <a:t>10</a:t>
            </a:fld>
            <a:endParaRPr lang="tr-TR" dirty="0"/>
          </a:p>
        </p:txBody>
      </p:sp>
      <p:sp>
        <p:nvSpPr>
          <p:cNvPr id="6" name="5 Metin kutusu"/>
          <p:cNvSpPr txBox="1"/>
          <p:nvPr/>
        </p:nvSpPr>
        <p:spPr>
          <a:xfrm>
            <a:off x="107952" y="243252"/>
            <a:ext cx="8352479" cy="461665"/>
          </a:xfrm>
          <a:prstGeom prst="rect">
            <a:avLst/>
          </a:prstGeom>
          <a:noFill/>
        </p:spPr>
        <p:txBody>
          <a:bodyPr wrap="square">
            <a:spAutoFit/>
          </a:bodyPr>
          <a:lstStyle/>
          <a:p>
            <a:pPr algn="r" fontAlgn="auto">
              <a:spcBef>
                <a:spcPts val="0"/>
              </a:spcBef>
              <a:spcAft>
                <a:spcPts val="0"/>
              </a:spcAft>
              <a:defRPr/>
            </a:pPr>
            <a:r>
              <a:rPr lang="tr-TR" sz="2400" b="1" dirty="0" smtClean="0">
                <a:solidFill>
                  <a:schemeClr val="bg1"/>
                </a:solidFill>
              </a:rPr>
              <a:t>PROJE KAPSAMINDA YAPILABİLECEK ÖRNEK FAALİYETLER</a:t>
            </a:r>
            <a:endParaRPr lang="tr-TR" sz="2400" b="1" dirty="0">
              <a:solidFill>
                <a:schemeClr val="bg1"/>
              </a:solidFill>
            </a:endParaRPr>
          </a:p>
        </p:txBody>
      </p:sp>
      <p:sp>
        <p:nvSpPr>
          <p:cNvPr id="4" name="Dikdörtgen 3"/>
          <p:cNvSpPr/>
          <p:nvPr/>
        </p:nvSpPr>
        <p:spPr>
          <a:xfrm>
            <a:off x="539116" y="1124748"/>
            <a:ext cx="7560840" cy="3739485"/>
          </a:xfrm>
          <a:prstGeom prst="rect">
            <a:avLst/>
          </a:prstGeom>
        </p:spPr>
        <p:txBody>
          <a:bodyPr wrap="square">
            <a:spAutoFit/>
          </a:bodyPr>
          <a:lstStyle/>
          <a:p>
            <a:pPr algn="just"/>
            <a:r>
              <a:rPr lang="tr-TR" sz="2400" dirty="0" smtClean="0"/>
              <a:t>Projenin amacını, kapsamını ve hedeflerini daha iyi anlatabilmek için yapılabilecek faaliyetler </a:t>
            </a:r>
            <a:r>
              <a:rPr lang="tr-TR" sz="2400" b="1" dirty="0" smtClean="0">
                <a:solidFill>
                  <a:srgbClr val="FF0000"/>
                </a:solidFill>
              </a:rPr>
              <a:t>örneklenmiştir.</a:t>
            </a:r>
          </a:p>
          <a:p>
            <a:pPr algn="just"/>
            <a:endParaRPr lang="tr-TR" sz="1200" dirty="0" smtClean="0"/>
          </a:p>
          <a:p>
            <a:pPr algn="just"/>
            <a:r>
              <a:rPr lang="tr-TR" sz="2400" b="1" dirty="0" smtClean="0">
                <a:solidFill>
                  <a:srgbClr val="FF0000"/>
                </a:solidFill>
              </a:rPr>
              <a:t>Küçük Onarım Faaliyetleri;</a:t>
            </a:r>
          </a:p>
          <a:p>
            <a:pPr algn="just"/>
            <a:endParaRPr lang="tr-TR" sz="900" dirty="0" smtClean="0"/>
          </a:p>
          <a:p>
            <a:pPr marL="342900" indent="-342900" algn="just">
              <a:buFont typeface="Wingdings" panose="05000000000000000000" pitchFamily="2" charset="2"/>
              <a:buChar char="ü"/>
            </a:pPr>
            <a:r>
              <a:rPr lang="tr-TR" sz="2400" dirty="0" smtClean="0"/>
              <a:t>Küçük ev aletleri ve elektronik eşyaların bakım </a:t>
            </a:r>
            <a:r>
              <a:rPr lang="tr-TR" sz="2400" dirty="0"/>
              <a:t>ve </a:t>
            </a:r>
            <a:r>
              <a:rPr lang="tr-TR" sz="2400" dirty="0" smtClean="0"/>
              <a:t>onarımının yapılması, </a:t>
            </a:r>
            <a:endParaRPr lang="tr-TR" sz="2400" dirty="0"/>
          </a:p>
          <a:p>
            <a:pPr marL="342900" indent="-342900" algn="just">
              <a:buFont typeface="Wingdings" panose="05000000000000000000" pitchFamily="2" charset="2"/>
              <a:buChar char="ü"/>
            </a:pPr>
            <a:r>
              <a:rPr lang="tr-TR" sz="2400" dirty="0" smtClean="0"/>
              <a:t> Lamba, priz, anahtar, aydınlatma, ısıtma, soğutma tesistları yapımı ya da onarımı,</a:t>
            </a:r>
          </a:p>
          <a:p>
            <a:pPr marL="342900" indent="-342900" algn="just">
              <a:buFont typeface="Wingdings" panose="05000000000000000000" pitchFamily="2" charset="2"/>
              <a:buChar char="ü"/>
            </a:pPr>
            <a:r>
              <a:rPr lang="tr-TR" sz="2400" dirty="0" smtClean="0"/>
              <a:t>Ayakkabı  tamiri ve </a:t>
            </a:r>
            <a:r>
              <a:rPr lang="tr-TR" sz="2400" dirty="0"/>
              <a:t>bakımlarının </a:t>
            </a:r>
            <a:r>
              <a:rPr lang="tr-TR" sz="2400" dirty="0" smtClean="0"/>
              <a:t>yapılması, ortopedik engeli </a:t>
            </a:r>
            <a:r>
              <a:rPr lang="tr-TR" sz="2400" dirty="0"/>
              <a:t>olan </a:t>
            </a:r>
            <a:r>
              <a:rPr lang="tr-TR" sz="2400" dirty="0" smtClean="0"/>
              <a:t>çocuklara </a:t>
            </a:r>
            <a:r>
              <a:rPr lang="tr-TR" sz="2400" dirty="0"/>
              <a:t>özel  </a:t>
            </a:r>
            <a:r>
              <a:rPr lang="tr-TR" sz="2400" dirty="0" smtClean="0"/>
              <a:t>ayakkabı yapımı,</a:t>
            </a:r>
            <a:endParaRPr lang="tr-TR" sz="2400" dirty="0"/>
          </a:p>
        </p:txBody>
      </p:sp>
      <p:sp>
        <p:nvSpPr>
          <p:cNvPr id="2" name="Dikdörtgen 1"/>
          <p:cNvSpPr/>
          <p:nvPr/>
        </p:nvSpPr>
        <p:spPr>
          <a:xfrm>
            <a:off x="251523" y="1268761"/>
            <a:ext cx="8775004" cy="2074414"/>
          </a:xfrm>
          <a:prstGeom prst="rect">
            <a:avLst/>
          </a:prstGeom>
        </p:spPr>
        <p:txBody>
          <a:bodyPr wrap="square">
            <a:spAutoFit/>
          </a:bodyPr>
          <a:lstStyle/>
          <a:p>
            <a:pPr algn="just">
              <a:lnSpc>
                <a:spcPct val="115000"/>
              </a:lnSpc>
            </a:pPr>
            <a:endParaRPr lang="tr-TR" sz="2000" dirty="0" smtClean="0">
              <a:solidFill>
                <a:schemeClr val="accent6">
                  <a:lumMod val="75000"/>
                </a:schemeClr>
              </a:solidFill>
              <a:ea typeface="Times New Roman"/>
              <a:cs typeface="Times New Roman"/>
            </a:endParaRPr>
          </a:p>
          <a:p>
            <a:pPr lvl="0" algn="just">
              <a:lnSpc>
                <a:spcPct val="115000"/>
              </a:lnSpc>
            </a:pPr>
            <a:endParaRPr lang="tr-TR" sz="2000" dirty="0" smtClean="0">
              <a:ea typeface="Times New Roman"/>
              <a:cs typeface="Times New Roman"/>
            </a:endParaRPr>
          </a:p>
          <a:p>
            <a:pPr lvl="0" algn="just">
              <a:lnSpc>
                <a:spcPct val="115000"/>
              </a:lnSpc>
            </a:pPr>
            <a:endParaRPr lang="tr-TR" dirty="0" smtClean="0">
              <a:ea typeface="Times New Roman"/>
              <a:cs typeface="Times New Roman"/>
            </a:endParaRPr>
          </a:p>
          <a:p>
            <a:pPr lvl="0" algn="just">
              <a:lnSpc>
                <a:spcPct val="115000"/>
              </a:lnSpc>
            </a:pPr>
            <a:endParaRPr lang="tr-TR" dirty="0" smtClean="0">
              <a:ea typeface="Times New Roman"/>
              <a:cs typeface="Times New Roman"/>
            </a:endParaRPr>
          </a:p>
          <a:p>
            <a:pPr lvl="0" algn="just">
              <a:lnSpc>
                <a:spcPct val="115000"/>
              </a:lnSpc>
            </a:pPr>
            <a:endParaRPr lang="tr-TR" dirty="0" smtClean="0">
              <a:ea typeface="Times New Roman"/>
              <a:cs typeface="Times New Roman"/>
            </a:endParaRPr>
          </a:p>
          <a:p>
            <a:pPr lvl="0" algn="just">
              <a:lnSpc>
                <a:spcPct val="115000"/>
              </a:lnSpc>
            </a:pPr>
            <a:endParaRPr lang="tr-TR" dirty="0">
              <a:ea typeface="Times New Roman"/>
              <a:cs typeface="Times New Roman"/>
            </a:endParaRPr>
          </a:p>
        </p:txBody>
      </p:sp>
      <p:pic>
        <p:nvPicPr>
          <p:cNvPr id="11" name="Picture 2" descr="meb logo ile ilgili görsel sonucu"/>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2653" y="83780"/>
            <a:ext cx="738948" cy="7389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19412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2 İçerik Yer Tutucusu"/>
          <p:cNvSpPr txBox="1">
            <a:spLocks/>
          </p:cNvSpPr>
          <p:nvPr/>
        </p:nvSpPr>
        <p:spPr>
          <a:xfrm>
            <a:off x="0" y="0"/>
            <a:ext cx="9144000" cy="980728"/>
          </a:xfrm>
          <a:prstGeom prst="rect">
            <a:avLst/>
          </a:prstGeom>
          <a:solidFill>
            <a:srgbClr val="C00000"/>
          </a:solidFill>
        </p:spPr>
        <p:txBody>
          <a:bodyPr vert="horz" lIns="91440" tIns="45720" rIns="91440" bIns="45720" rtlCol="0" anchor="ctr" anchorCtr="0">
            <a:noAutofit/>
          </a:bodyPr>
          <a:lstStyle/>
          <a:p>
            <a:pPr algn="ctr"/>
            <a:endParaRPr lang="tr-TR" sz="2800" b="1" dirty="0">
              <a:solidFill>
                <a:schemeClr val="bg1"/>
              </a:solidFill>
            </a:endParaRPr>
          </a:p>
        </p:txBody>
      </p:sp>
      <p:pic>
        <p:nvPicPr>
          <p:cNvPr id="9" name="Picture 2" descr="http://www.meb.gov.tr/webmaster/mebwebmaster/MEBlogo.jpg"/>
          <p:cNvPicPr>
            <a:picLocks noChangeAspect="1" noChangeArrowheads="1"/>
          </p:cNvPicPr>
          <p:nvPr/>
        </p:nvPicPr>
        <p:blipFill>
          <a:blip r:embed="rId3" cstate="print"/>
          <a:srcRect/>
          <a:stretch>
            <a:fillRect/>
          </a:stretch>
        </p:blipFill>
        <p:spPr bwMode="auto">
          <a:xfrm>
            <a:off x="251521" y="116636"/>
            <a:ext cx="720080" cy="714899"/>
          </a:xfrm>
          <a:prstGeom prst="rect">
            <a:avLst/>
          </a:prstGeom>
          <a:noFill/>
        </p:spPr>
      </p:pic>
      <p:sp>
        <p:nvSpPr>
          <p:cNvPr id="10" name="9 Slayt Numarası Yer Tutucusu"/>
          <p:cNvSpPr>
            <a:spLocks noGrp="1"/>
          </p:cNvSpPr>
          <p:nvPr>
            <p:ph type="sldNum" sz="quarter" idx="12"/>
          </p:nvPr>
        </p:nvSpPr>
        <p:spPr/>
        <p:txBody>
          <a:bodyPr/>
          <a:lstStyle/>
          <a:p>
            <a:fld id="{1002AE8C-89A5-4776-B8A4-6A83B52B81B0}" type="slidenum">
              <a:rPr lang="tr-TR" smtClean="0"/>
              <a:pPr/>
              <a:t>11</a:t>
            </a:fld>
            <a:endParaRPr lang="tr-TR" dirty="0"/>
          </a:p>
        </p:txBody>
      </p:sp>
      <p:sp>
        <p:nvSpPr>
          <p:cNvPr id="6" name="5 Metin kutusu"/>
          <p:cNvSpPr txBox="1"/>
          <p:nvPr/>
        </p:nvSpPr>
        <p:spPr>
          <a:xfrm>
            <a:off x="107952" y="243252"/>
            <a:ext cx="8352479" cy="461665"/>
          </a:xfrm>
          <a:prstGeom prst="rect">
            <a:avLst/>
          </a:prstGeom>
          <a:noFill/>
        </p:spPr>
        <p:txBody>
          <a:bodyPr wrap="square">
            <a:spAutoFit/>
          </a:bodyPr>
          <a:lstStyle/>
          <a:p>
            <a:pPr algn="r" fontAlgn="auto">
              <a:spcBef>
                <a:spcPts val="0"/>
              </a:spcBef>
              <a:spcAft>
                <a:spcPts val="0"/>
              </a:spcAft>
              <a:defRPr/>
            </a:pPr>
            <a:r>
              <a:rPr lang="tr-TR" sz="2400" b="1" dirty="0" smtClean="0">
                <a:solidFill>
                  <a:schemeClr val="bg1"/>
                </a:solidFill>
              </a:rPr>
              <a:t>PROJE KAPSAMINDA YAPILABİLECEK ÖRNEK FAALİYETLER</a:t>
            </a:r>
            <a:endParaRPr lang="tr-TR" sz="2400" b="1" dirty="0">
              <a:solidFill>
                <a:schemeClr val="bg1"/>
              </a:solidFill>
            </a:endParaRPr>
          </a:p>
        </p:txBody>
      </p:sp>
      <p:sp>
        <p:nvSpPr>
          <p:cNvPr id="4" name="Dikdörtgen 3"/>
          <p:cNvSpPr/>
          <p:nvPr/>
        </p:nvSpPr>
        <p:spPr>
          <a:xfrm>
            <a:off x="539116" y="980728"/>
            <a:ext cx="8353364" cy="3570208"/>
          </a:xfrm>
          <a:prstGeom prst="rect">
            <a:avLst/>
          </a:prstGeom>
        </p:spPr>
        <p:txBody>
          <a:bodyPr wrap="square">
            <a:spAutoFit/>
          </a:bodyPr>
          <a:lstStyle/>
          <a:p>
            <a:pPr algn="just"/>
            <a:r>
              <a:rPr lang="tr-TR" sz="2400" b="1" dirty="0" smtClean="0">
                <a:solidFill>
                  <a:srgbClr val="FF0000"/>
                </a:solidFill>
              </a:rPr>
              <a:t>Küçük Onarım Faaliyetleri;</a:t>
            </a:r>
          </a:p>
          <a:p>
            <a:pPr algn="just"/>
            <a:endParaRPr lang="tr-TR" sz="1000" b="1" dirty="0">
              <a:solidFill>
                <a:srgbClr val="FF0000"/>
              </a:solidFill>
            </a:endParaRPr>
          </a:p>
          <a:p>
            <a:pPr marL="342900" indent="-342900" algn="just">
              <a:buFont typeface="Wingdings" panose="05000000000000000000" pitchFamily="2" charset="2"/>
              <a:buChar char="ü"/>
            </a:pPr>
            <a:r>
              <a:rPr lang="tr-TR" sz="2400" dirty="0" smtClean="0"/>
              <a:t>Giyeceklerin </a:t>
            </a:r>
            <a:r>
              <a:rPr lang="tr-TR" sz="2400" dirty="0"/>
              <a:t>bakım ve  onarımlarının </a:t>
            </a:r>
            <a:r>
              <a:rPr lang="tr-TR" sz="2400" dirty="0" smtClean="0"/>
              <a:t>yapılması,</a:t>
            </a:r>
          </a:p>
          <a:p>
            <a:pPr marL="342900" indent="-342900" algn="just">
              <a:buFont typeface="Wingdings" panose="05000000000000000000" pitchFamily="2" charset="2"/>
              <a:buChar char="ü"/>
            </a:pPr>
            <a:r>
              <a:rPr lang="tr-TR" sz="2400" dirty="0" smtClean="0"/>
              <a:t>Kaynak işleri, </a:t>
            </a:r>
          </a:p>
          <a:p>
            <a:pPr marL="342900" indent="-342900" algn="just">
              <a:buFont typeface="Wingdings" panose="05000000000000000000" pitchFamily="2" charset="2"/>
              <a:buChar char="ü"/>
            </a:pPr>
            <a:r>
              <a:rPr lang="tr-TR" sz="2400" dirty="0" smtClean="0"/>
              <a:t>Badana, boya, seramik, fayans işleri, ahşap dolap tamiri, </a:t>
            </a:r>
          </a:p>
          <a:p>
            <a:pPr marL="342900" indent="-342900" algn="just">
              <a:buFont typeface="Wingdings" panose="05000000000000000000" pitchFamily="2" charset="2"/>
              <a:buChar char="ü"/>
            </a:pPr>
            <a:r>
              <a:rPr lang="tr-TR" sz="2400" dirty="0" smtClean="0"/>
              <a:t>Zemin onarımı, yenilenmesi faaliyetleri,</a:t>
            </a:r>
          </a:p>
          <a:p>
            <a:pPr marL="342900" indent="-342900" algn="just">
              <a:buFont typeface="Wingdings" panose="05000000000000000000" pitchFamily="2" charset="2"/>
              <a:buChar char="ü"/>
            </a:pPr>
            <a:r>
              <a:rPr lang="tr-TR" sz="2400" dirty="0" smtClean="0"/>
              <a:t>Evdeki çalışmayan elektirikli ya da mekanik cihazların tamiri, kullanılır duruma getirilmesi,</a:t>
            </a:r>
          </a:p>
          <a:p>
            <a:pPr marL="342900" indent="-342900" algn="just">
              <a:buFont typeface="Wingdings" panose="05000000000000000000" pitchFamily="2" charset="2"/>
              <a:buChar char="ü"/>
            </a:pPr>
            <a:r>
              <a:rPr lang="tr-TR" sz="2400" dirty="0" smtClean="0"/>
              <a:t>Saksı, bahçe bitkileri ve ağaçlarla ilgili bakım ve yenileme faaliyetleri</a:t>
            </a:r>
            <a:endParaRPr lang="tr-TR" sz="2400" dirty="0"/>
          </a:p>
        </p:txBody>
      </p:sp>
      <p:sp>
        <p:nvSpPr>
          <p:cNvPr id="2" name="Dikdörtgen 1"/>
          <p:cNvSpPr/>
          <p:nvPr/>
        </p:nvSpPr>
        <p:spPr>
          <a:xfrm>
            <a:off x="251523" y="1268761"/>
            <a:ext cx="8775004" cy="2074414"/>
          </a:xfrm>
          <a:prstGeom prst="rect">
            <a:avLst/>
          </a:prstGeom>
        </p:spPr>
        <p:txBody>
          <a:bodyPr wrap="square">
            <a:spAutoFit/>
          </a:bodyPr>
          <a:lstStyle/>
          <a:p>
            <a:pPr algn="just">
              <a:lnSpc>
                <a:spcPct val="115000"/>
              </a:lnSpc>
            </a:pPr>
            <a:endParaRPr lang="tr-TR" sz="2000" dirty="0" smtClean="0">
              <a:solidFill>
                <a:schemeClr val="accent6">
                  <a:lumMod val="75000"/>
                </a:schemeClr>
              </a:solidFill>
              <a:ea typeface="Times New Roman"/>
              <a:cs typeface="Times New Roman"/>
            </a:endParaRPr>
          </a:p>
          <a:p>
            <a:pPr lvl="0" algn="just">
              <a:lnSpc>
                <a:spcPct val="115000"/>
              </a:lnSpc>
            </a:pPr>
            <a:endParaRPr lang="tr-TR" sz="2000" dirty="0" smtClean="0">
              <a:ea typeface="Times New Roman"/>
              <a:cs typeface="Times New Roman"/>
            </a:endParaRPr>
          </a:p>
          <a:p>
            <a:pPr lvl="0" algn="just">
              <a:lnSpc>
                <a:spcPct val="115000"/>
              </a:lnSpc>
            </a:pPr>
            <a:endParaRPr lang="tr-TR" dirty="0" smtClean="0">
              <a:ea typeface="Times New Roman"/>
              <a:cs typeface="Times New Roman"/>
            </a:endParaRPr>
          </a:p>
          <a:p>
            <a:pPr lvl="0" algn="just">
              <a:lnSpc>
                <a:spcPct val="115000"/>
              </a:lnSpc>
            </a:pPr>
            <a:endParaRPr lang="tr-TR" dirty="0" smtClean="0">
              <a:ea typeface="Times New Roman"/>
              <a:cs typeface="Times New Roman"/>
            </a:endParaRPr>
          </a:p>
          <a:p>
            <a:pPr lvl="0" algn="just">
              <a:lnSpc>
                <a:spcPct val="115000"/>
              </a:lnSpc>
            </a:pPr>
            <a:endParaRPr lang="tr-TR" dirty="0" smtClean="0">
              <a:ea typeface="Times New Roman"/>
              <a:cs typeface="Times New Roman"/>
            </a:endParaRPr>
          </a:p>
          <a:p>
            <a:pPr lvl="0" algn="just">
              <a:lnSpc>
                <a:spcPct val="115000"/>
              </a:lnSpc>
            </a:pPr>
            <a:endParaRPr lang="tr-TR" dirty="0">
              <a:ea typeface="Times New Roman"/>
              <a:cs typeface="Times New Roman"/>
            </a:endParaRPr>
          </a:p>
        </p:txBody>
      </p:sp>
      <p:pic>
        <p:nvPicPr>
          <p:cNvPr id="11" name="Picture 2" descr="meb logo ile ilgili görsel sonucu"/>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2653" y="83780"/>
            <a:ext cx="738948" cy="7389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81989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2 İçerik Yer Tutucusu"/>
          <p:cNvSpPr txBox="1">
            <a:spLocks/>
          </p:cNvSpPr>
          <p:nvPr/>
        </p:nvSpPr>
        <p:spPr>
          <a:xfrm>
            <a:off x="0" y="0"/>
            <a:ext cx="9144000" cy="980728"/>
          </a:xfrm>
          <a:prstGeom prst="rect">
            <a:avLst/>
          </a:prstGeom>
          <a:solidFill>
            <a:srgbClr val="C00000"/>
          </a:solidFill>
        </p:spPr>
        <p:txBody>
          <a:bodyPr vert="horz" lIns="91440" tIns="45720" rIns="91440" bIns="45720" rtlCol="0" anchor="ctr" anchorCtr="0">
            <a:noAutofit/>
          </a:bodyPr>
          <a:lstStyle/>
          <a:p>
            <a:pPr algn="ctr"/>
            <a:endParaRPr lang="tr-TR" sz="2800" b="1" dirty="0">
              <a:solidFill>
                <a:schemeClr val="bg1"/>
              </a:solidFill>
            </a:endParaRPr>
          </a:p>
        </p:txBody>
      </p:sp>
      <p:pic>
        <p:nvPicPr>
          <p:cNvPr id="9" name="Picture 2" descr="http://www.meb.gov.tr/webmaster/mebwebmaster/MEBlogo.jpg"/>
          <p:cNvPicPr>
            <a:picLocks noChangeAspect="1" noChangeArrowheads="1"/>
          </p:cNvPicPr>
          <p:nvPr/>
        </p:nvPicPr>
        <p:blipFill>
          <a:blip r:embed="rId3" cstate="print"/>
          <a:srcRect/>
          <a:stretch>
            <a:fillRect/>
          </a:stretch>
        </p:blipFill>
        <p:spPr bwMode="auto">
          <a:xfrm>
            <a:off x="251521" y="116636"/>
            <a:ext cx="720080" cy="714899"/>
          </a:xfrm>
          <a:prstGeom prst="rect">
            <a:avLst/>
          </a:prstGeom>
          <a:noFill/>
        </p:spPr>
      </p:pic>
      <p:sp>
        <p:nvSpPr>
          <p:cNvPr id="10" name="9 Slayt Numarası Yer Tutucusu"/>
          <p:cNvSpPr>
            <a:spLocks noGrp="1"/>
          </p:cNvSpPr>
          <p:nvPr>
            <p:ph type="sldNum" sz="quarter" idx="12"/>
          </p:nvPr>
        </p:nvSpPr>
        <p:spPr/>
        <p:txBody>
          <a:bodyPr/>
          <a:lstStyle/>
          <a:p>
            <a:fld id="{1002AE8C-89A5-4776-B8A4-6A83B52B81B0}" type="slidenum">
              <a:rPr lang="tr-TR" smtClean="0"/>
              <a:pPr/>
              <a:t>12</a:t>
            </a:fld>
            <a:endParaRPr lang="tr-TR" dirty="0"/>
          </a:p>
        </p:txBody>
      </p:sp>
      <p:sp>
        <p:nvSpPr>
          <p:cNvPr id="6" name="5 Metin kutusu"/>
          <p:cNvSpPr txBox="1"/>
          <p:nvPr/>
        </p:nvSpPr>
        <p:spPr>
          <a:xfrm>
            <a:off x="107952" y="243252"/>
            <a:ext cx="8352479" cy="461665"/>
          </a:xfrm>
          <a:prstGeom prst="rect">
            <a:avLst/>
          </a:prstGeom>
          <a:noFill/>
        </p:spPr>
        <p:txBody>
          <a:bodyPr wrap="square">
            <a:spAutoFit/>
          </a:bodyPr>
          <a:lstStyle/>
          <a:p>
            <a:pPr algn="r" fontAlgn="auto">
              <a:spcBef>
                <a:spcPts val="0"/>
              </a:spcBef>
              <a:spcAft>
                <a:spcPts val="0"/>
              </a:spcAft>
              <a:defRPr/>
            </a:pPr>
            <a:r>
              <a:rPr lang="tr-TR" sz="2400" b="1" dirty="0" smtClean="0">
                <a:solidFill>
                  <a:schemeClr val="bg1"/>
                </a:solidFill>
              </a:rPr>
              <a:t>PROJE KAPSAMINDA YAPILABİLECEK ÖRNEK FAALİYETLER</a:t>
            </a:r>
            <a:endParaRPr lang="tr-TR" sz="2400" b="1" dirty="0">
              <a:solidFill>
                <a:schemeClr val="bg1"/>
              </a:solidFill>
            </a:endParaRPr>
          </a:p>
        </p:txBody>
      </p:sp>
      <p:sp>
        <p:nvSpPr>
          <p:cNvPr id="4" name="Dikdörtgen 3"/>
          <p:cNvSpPr/>
          <p:nvPr/>
        </p:nvSpPr>
        <p:spPr>
          <a:xfrm>
            <a:off x="539116" y="980728"/>
            <a:ext cx="8353364" cy="3939540"/>
          </a:xfrm>
          <a:prstGeom prst="rect">
            <a:avLst/>
          </a:prstGeom>
        </p:spPr>
        <p:txBody>
          <a:bodyPr wrap="square">
            <a:spAutoFit/>
          </a:bodyPr>
          <a:lstStyle/>
          <a:p>
            <a:pPr algn="just"/>
            <a:r>
              <a:rPr lang="tr-TR" sz="2400" b="1" dirty="0" smtClean="0">
                <a:solidFill>
                  <a:srgbClr val="FF0000"/>
                </a:solidFill>
              </a:rPr>
              <a:t>Bilgilendirme Faaliyetleri;</a:t>
            </a:r>
          </a:p>
          <a:p>
            <a:pPr algn="just"/>
            <a:endParaRPr lang="tr-TR" sz="1000" b="1" dirty="0" smtClean="0">
              <a:solidFill>
                <a:srgbClr val="FF0000"/>
              </a:solidFill>
            </a:endParaRPr>
          </a:p>
          <a:p>
            <a:pPr marL="342900" indent="-342900" algn="just">
              <a:buFont typeface="Wingdings" panose="05000000000000000000" pitchFamily="2" charset="2"/>
              <a:buChar char="ü"/>
            </a:pPr>
            <a:r>
              <a:rPr lang="tr-TR" sz="2400" dirty="0" smtClean="0"/>
              <a:t>Cep telefonu dolandırıcılığı ve güvenli kullanımı,</a:t>
            </a:r>
          </a:p>
          <a:p>
            <a:pPr marL="342900" indent="-342900" algn="just">
              <a:buFont typeface="Wingdings" panose="05000000000000000000" pitchFamily="2" charset="2"/>
              <a:buChar char="ü"/>
            </a:pPr>
            <a:r>
              <a:rPr lang="tr-TR" sz="2400" dirty="0" smtClean="0"/>
              <a:t>Güvenli </a:t>
            </a:r>
            <a:r>
              <a:rPr lang="tr-TR" sz="2400" dirty="0"/>
              <a:t>internet </a:t>
            </a:r>
            <a:r>
              <a:rPr lang="tr-TR" sz="2400" dirty="0" smtClean="0"/>
              <a:t>kullanımı, E-Devlet hizmetleri, E-Hizmetlerin kullanımı, </a:t>
            </a:r>
            <a:endParaRPr lang="tr-TR" sz="1600" dirty="0"/>
          </a:p>
          <a:p>
            <a:pPr marL="342900" indent="-342900" algn="just">
              <a:buFont typeface="Wingdings" panose="05000000000000000000" pitchFamily="2" charset="2"/>
              <a:buChar char="ü"/>
            </a:pPr>
            <a:r>
              <a:rPr lang="tr-TR" sz="2400" dirty="0" smtClean="0"/>
              <a:t>Enerji verimliliği, tasarruflu ampul ve su kullanımı,</a:t>
            </a:r>
          </a:p>
          <a:p>
            <a:pPr marL="342900" indent="-342900" algn="just">
              <a:buFont typeface="Wingdings" panose="05000000000000000000" pitchFamily="2" charset="2"/>
              <a:buChar char="ü"/>
            </a:pPr>
            <a:r>
              <a:rPr lang="tr-TR" sz="2400" dirty="0" smtClean="0"/>
              <a:t>Hijyen, gıda güvenliği, </a:t>
            </a:r>
          </a:p>
          <a:p>
            <a:pPr marL="342900" indent="-342900" algn="just">
              <a:buFont typeface="Wingdings" panose="05000000000000000000" pitchFamily="2" charset="2"/>
              <a:buChar char="ü"/>
            </a:pPr>
            <a:r>
              <a:rPr lang="tr-TR" sz="2400" dirty="0" smtClean="0"/>
              <a:t>Ev aletlerinin güvenli kullanımı ve güvenlik önlemleri,</a:t>
            </a:r>
          </a:p>
          <a:p>
            <a:pPr marL="342900" indent="-342900" algn="just">
              <a:buFont typeface="Wingdings" panose="05000000000000000000" pitchFamily="2" charset="2"/>
              <a:buChar char="ü"/>
            </a:pPr>
            <a:r>
              <a:rPr lang="tr-TR" sz="2400" dirty="0" smtClean="0"/>
              <a:t>Evde çıkabilecek yangınlar ve ilk müdahale yöntemleri,</a:t>
            </a:r>
          </a:p>
          <a:p>
            <a:pPr marL="342900" indent="-342900" algn="just">
              <a:buFont typeface="Wingdings" panose="05000000000000000000" pitchFamily="2" charset="2"/>
              <a:buChar char="ü"/>
            </a:pPr>
            <a:r>
              <a:rPr lang="tr-TR" sz="2400" dirty="0" smtClean="0"/>
              <a:t>Acil durumlara hazırlık ve müdahale,</a:t>
            </a:r>
          </a:p>
          <a:p>
            <a:pPr marL="342900" indent="-342900" algn="just">
              <a:buFont typeface="Wingdings" panose="05000000000000000000" pitchFamily="2" charset="2"/>
              <a:buChar char="ü"/>
            </a:pPr>
            <a:r>
              <a:rPr lang="tr-TR" sz="2400" dirty="0" smtClean="0"/>
              <a:t>Doğal afetlere karşı güvenlik tedbirleri,</a:t>
            </a:r>
            <a:endParaRPr lang="tr-TR" sz="1000" b="1" dirty="0">
              <a:solidFill>
                <a:srgbClr val="FF0000"/>
              </a:solidFill>
            </a:endParaRPr>
          </a:p>
        </p:txBody>
      </p:sp>
      <p:sp>
        <p:nvSpPr>
          <p:cNvPr id="2" name="Dikdörtgen 1"/>
          <p:cNvSpPr/>
          <p:nvPr/>
        </p:nvSpPr>
        <p:spPr>
          <a:xfrm>
            <a:off x="251523" y="1268761"/>
            <a:ext cx="8775004" cy="2074414"/>
          </a:xfrm>
          <a:prstGeom prst="rect">
            <a:avLst/>
          </a:prstGeom>
        </p:spPr>
        <p:txBody>
          <a:bodyPr wrap="square">
            <a:spAutoFit/>
          </a:bodyPr>
          <a:lstStyle/>
          <a:p>
            <a:pPr algn="just">
              <a:lnSpc>
                <a:spcPct val="115000"/>
              </a:lnSpc>
            </a:pPr>
            <a:endParaRPr lang="tr-TR" sz="2000" dirty="0" smtClean="0">
              <a:solidFill>
                <a:schemeClr val="accent6">
                  <a:lumMod val="75000"/>
                </a:schemeClr>
              </a:solidFill>
              <a:ea typeface="Times New Roman"/>
              <a:cs typeface="Times New Roman"/>
            </a:endParaRPr>
          </a:p>
          <a:p>
            <a:pPr lvl="0" algn="just">
              <a:lnSpc>
                <a:spcPct val="115000"/>
              </a:lnSpc>
            </a:pPr>
            <a:endParaRPr lang="tr-TR" sz="2000" dirty="0" smtClean="0">
              <a:ea typeface="Times New Roman"/>
              <a:cs typeface="Times New Roman"/>
            </a:endParaRPr>
          </a:p>
          <a:p>
            <a:pPr lvl="0" algn="just">
              <a:lnSpc>
                <a:spcPct val="115000"/>
              </a:lnSpc>
            </a:pPr>
            <a:endParaRPr lang="tr-TR" dirty="0" smtClean="0">
              <a:ea typeface="Times New Roman"/>
              <a:cs typeface="Times New Roman"/>
            </a:endParaRPr>
          </a:p>
          <a:p>
            <a:pPr lvl="0" algn="just">
              <a:lnSpc>
                <a:spcPct val="115000"/>
              </a:lnSpc>
            </a:pPr>
            <a:endParaRPr lang="tr-TR" dirty="0" smtClean="0">
              <a:ea typeface="Times New Roman"/>
              <a:cs typeface="Times New Roman"/>
            </a:endParaRPr>
          </a:p>
          <a:p>
            <a:pPr lvl="0" algn="just">
              <a:lnSpc>
                <a:spcPct val="115000"/>
              </a:lnSpc>
            </a:pPr>
            <a:endParaRPr lang="tr-TR" dirty="0" smtClean="0">
              <a:ea typeface="Times New Roman"/>
              <a:cs typeface="Times New Roman"/>
            </a:endParaRPr>
          </a:p>
          <a:p>
            <a:pPr lvl="0" algn="just">
              <a:lnSpc>
                <a:spcPct val="115000"/>
              </a:lnSpc>
            </a:pPr>
            <a:endParaRPr lang="tr-TR" dirty="0">
              <a:ea typeface="Times New Roman"/>
              <a:cs typeface="Times New Roman"/>
            </a:endParaRPr>
          </a:p>
        </p:txBody>
      </p:sp>
      <p:pic>
        <p:nvPicPr>
          <p:cNvPr id="11" name="Picture 2" descr="meb logo ile ilgili görsel sonucu"/>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2653" y="83780"/>
            <a:ext cx="738948" cy="7389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42891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2 İçerik Yer Tutucusu"/>
          <p:cNvSpPr txBox="1">
            <a:spLocks/>
          </p:cNvSpPr>
          <p:nvPr/>
        </p:nvSpPr>
        <p:spPr>
          <a:xfrm>
            <a:off x="0" y="0"/>
            <a:ext cx="9144000" cy="980728"/>
          </a:xfrm>
          <a:prstGeom prst="rect">
            <a:avLst/>
          </a:prstGeom>
          <a:solidFill>
            <a:srgbClr val="C00000"/>
          </a:solidFill>
        </p:spPr>
        <p:txBody>
          <a:bodyPr vert="horz" lIns="91440" tIns="45720" rIns="91440" bIns="45720" rtlCol="0" anchor="ctr" anchorCtr="0">
            <a:noAutofit/>
          </a:bodyPr>
          <a:lstStyle/>
          <a:p>
            <a:pPr algn="ctr"/>
            <a:endParaRPr lang="tr-TR" sz="2800" b="1" dirty="0">
              <a:solidFill>
                <a:schemeClr val="bg1"/>
              </a:solidFill>
            </a:endParaRPr>
          </a:p>
        </p:txBody>
      </p:sp>
      <p:pic>
        <p:nvPicPr>
          <p:cNvPr id="9" name="Picture 2" descr="http://www.meb.gov.tr/webmaster/mebwebmaster/MEBlogo.jpg"/>
          <p:cNvPicPr>
            <a:picLocks noChangeAspect="1" noChangeArrowheads="1"/>
          </p:cNvPicPr>
          <p:nvPr/>
        </p:nvPicPr>
        <p:blipFill>
          <a:blip r:embed="rId3" cstate="print"/>
          <a:srcRect/>
          <a:stretch>
            <a:fillRect/>
          </a:stretch>
        </p:blipFill>
        <p:spPr bwMode="auto">
          <a:xfrm>
            <a:off x="251521" y="116636"/>
            <a:ext cx="720080" cy="714899"/>
          </a:xfrm>
          <a:prstGeom prst="rect">
            <a:avLst/>
          </a:prstGeom>
          <a:noFill/>
        </p:spPr>
      </p:pic>
      <p:sp>
        <p:nvSpPr>
          <p:cNvPr id="10" name="9 Slayt Numarası Yer Tutucusu"/>
          <p:cNvSpPr>
            <a:spLocks noGrp="1"/>
          </p:cNvSpPr>
          <p:nvPr>
            <p:ph type="sldNum" sz="quarter" idx="12"/>
          </p:nvPr>
        </p:nvSpPr>
        <p:spPr/>
        <p:txBody>
          <a:bodyPr/>
          <a:lstStyle/>
          <a:p>
            <a:fld id="{1002AE8C-89A5-4776-B8A4-6A83B52B81B0}" type="slidenum">
              <a:rPr lang="tr-TR" smtClean="0"/>
              <a:pPr/>
              <a:t>13</a:t>
            </a:fld>
            <a:endParaRPr lang="tr-TR" dirty="0"/>
          </a:p>
        </p:txBody>
      </p:sp>
      <p:sp>
        <p:nvSpPr>
          <p:cNvPr id="6" name="5 Metin kutusu"/>
          <p:cNvSpPr txBox="1"/>
          <p:nvPr/>
        </p:nvSpPr>
        <p:spPr>
          <a:xfrm>
            <a:off x="107952" y="243252"/>
            <a:ext cx="8352479" cy="461665"/>
          </a:xfrm>
          <a:prstGeom prst="rect">
            <a:avLst/>
          </a:prstGeom>
          <a:noFill/>
        </p:spPr>
        <p:txBody>
          <a:bodyPr wrap="square">
            <a:spAutoFit/>
          </a:bodyPr>
          <a:lstStyle/>
          <a:p>
            <a:pPr algn="r" fontAlgn="auto">
              <a:spcBef>
                <a:spcPts val="0"/>
              </a:spcBef>
              <a:spcAft>
                <a:spcPts val="0"/>
              </a:spcAft>
              <a:defRPr/>
            </a:pPr>
            <a:r>
              <a:rPr lang="tr-TR" sz="2400" b="1" dirty="0" smtClean="0">
                <a:solidFill>
                  <a:schemeClr val="bg1"/>
                </a:solidFill>
              </a:rPr>
              <a:t>PROJE KAPSAMINDA YAPILABİLECEK ÖRNEK FAALİYETLER</a:t>
            </a:r>
            <a:endParaRPr lang="tr-TR" sz="2400" b="1" dirty="0">
              <a:solidFill>
                <a:schemeClr val="bg1"/>
              </a:solidFill>
            </a:endParaRPr>
          </a:p>
        </p:txBody>
      </p:sp>
      <p:sp>
        <p:nvSpPr>
          <p:cNvPr id="4" name="Dikdörtgen 3"/>
          <p:cNvSpPr/>
          <p:nvPr/>
        </p:nvSpPr>
        <p:spPr>
          <a:xfrm>
            <a:off x="539116" y="980728"/>
            <a:ext cx="8353364" cy="4678204"/>
          </a:xfrm>
          <a:prstGeom prst="rect">
            <a:avLst/>
          </a:prstGeom>
        </p:spPr>
        <p:txBody>
          <a:bodyPr wrap="square">
            <a:spAutoFit/>
          </a:bodyPr>
          <a:lstStyle/>
          <a:p>
            <a:pPr algn="just"/>
            <a:r>
              <a:rPr lang="tr-TR" sz="2400" b="1" dirty="0" smtClean="0">
                <a:solidFill>
                  <a:srgbClr val="FF0000"/>
                </a:solidFill>
              </a:rPr>
              <a:t>Bilgilendirme Faaliyetleri;</a:t>
            </a:r>
          </a:p>
          <a:p>
            <a:pPr marL="171450" indent="-171450" algn="just">
              <a:buFont typeface="Wingdings" panose="05000000000000000000" pitchFamily="2" charset="2"/>
              <a:buChar char="ü"/>
            </a:pPr>
            <a:endParaRPr lang="tr-TR" sz="1000" b="1" dirty="0" smtClean="0">
              <a:solidFill>
                <a:srgbClr val="FF0000"/>
              </a:solidFill>
            </a:endParaRPr>
          </a:p>
          <a:p>
            <a:pPr marL="342900" indent="-342900" algn="just">
              <a:buFont typeface="Wingdings" panose="05000000000000000000" pitchFamily="2" charset="2"/>
              <a:buChar char="ü"/>
            </a:pPr>
            <a:r>
              <a:rPr lang="tr-TR" sz="2400" dirty="0"/>
              <a:t>Proje tanıtım faaliyetlerini içeren afiş, broşür gibi </a:t>
            </a:r>
            <a:r>
              <a:rPr lang="tr-TR" sz="2400" dirty="0" smtClean="0"/>
              <a:t>materyallerin tasarlanması, basılması, dağıtımı,</a:t>
            </a:r>
          </a:p>
          <a:p>
            <a:pPr marL="342900" indent="-342900" algn="just">
              <a:buFont typeface="Wingdings" panose="05000000000000000000" pitchFamily="2" charset="2"/>
              <a:buChar char="ü"/>
            </a:pPr>
            <a:r>
              <a:rPr lang="tr-TR" sz="2400" dirty="0" smtClean="0"/>
              <a:t>Yaşlıların anılarını yazmalarına </a:t>
            </a:r>
            <a:r>
              <a:rPr lang="tr-TR" sz="2400" dirty="0"/>
              <a:t>yardım </a:t>
            </a:r>
            <a:r>
              <a:rPr lang="tr-TR" sz="2400" dirty="0" smtClean="0"/>
              <a:t>edilmesi, anıların bir kitapta toplanması,</a:t>
            </a:r>
          </a:p>
          <a:p>
            <a:pPr marL="342900" indent="-342900" algn="just">
              <a:buFont typeface="Wingdings" panose="05000000000000000000" pitchFamily="2" charset="2"/>
              <a:buChar char="ü"/>
            </a:pPr>
            <a:r>
              <a:rPr lang="tr-TR" sz="2400" dirty="0" smtClean="0"/>
              <a:t>Anılarda kullanmak üzere fotoğrafların çekimi, albüm hazırlanması,</a:t>
            </a:r>
          </a:p>
          <a:p>
            <a:pPr marL="342900" indent="-342900" algn="just">
              <a:buFont typeface="Wingdings" panose="05000000000000000000" pitchFamily="2" charset="2"/>
              <a:buChar char="ü"/>
            </a:pPr>
            <a:r>
              <a:rPr lang="tr-TR" sz="2400" dirty="0" smtClean="0"/>
              <a:t>Kişisel bakım, çocuk bakımı, hastalıklardan korunma,</a:t>
            </a:r>
          </a:p>
          <a:p>
            <a:pPr marL="342900" indent="-342900" algn="just">
              <a:buFont typeface="Wingdings" panose="05000000000000000000" pitchFamily="2" charset="2"/>
              <a:buChar char="ü"/>
            </a:pPr>
            <a:r>
              <a:rPr lang="tr-TR" sz="2400" dirty="0" smtClean="0"/>
              <a:t>Sağlıklı ve dengeli beslenme,</a:t>
            </a:r>
          </a:p>
          <a:p>
            <a:pPr marL="342900" indent="-342900" algn="just">
              <a:buFont typeface="Wingdings" panose="05000000000000000000" pitchFamily="2" charset="2"/>
              <a:buChar char="ü"/>
            </a:pPr>
            <a:r>
              <a:rPr lang="tr-TR" sz="2400" dirty="0" smtClean="0"/>
              <a:t>Fiziksel aktivite, hareketlilik,</a:t>
            </a:r>
          </a:p>
          <a:p>
            <a:pPr marL="342900" indent="-342900" algn="just">
              <a:buFont typeface="Wingdings" panose="05000000000000000000" pitchFamily="2" charset="2"/>
              <a:buChar char="ü"/>
            </a:pPr>
            <a:endParaRPr lang="tr-TR" sz="2400" dirty="0"/>
          </a:p>
          <a:p>
            <a:pPr marL="342900" indent="-342900" algn="just">
              <a:buFont typeface="Wingdings" panose="05000000000000000000" pitchFamily="2" charset="2"/>
              <a:buChar char="ü"/>
            </a:pPr>
            <a:endParaRPr lang="tr-TR" sz="2400" dirty="0" smtClean="0"/>
          </a:p>
        </p:txBody>
      </p:sp>
      <p:sp>
        <p:nvSpPr>
          <p:cNvPr id="2" name="Dikdörtgen 1"/>
          <p:cNvSpPr/>
          <p:nvPr/>
        </p:nvSpPr>
        <p:spPr>
          <a:xfrm>
            <a:off x="251523" y="1268761"/>
            <a:ext cx="8775004" cy="2074414"/>
          </a:xfrm>
          <a:prstGeom prst="rect">
            <a:avLst/>
          </a:prstGeom>
        </p:spPr>
        <p:txBody>
          <a:bodyPr wrap="square">
            <a:spAutoFit/>
          </a:bodyPr>
          <a:lstStyle/>
          <a:p>
            <a:pPr algn="just">
              <a:lnSpc>
                <a:spcPct val="115000"/>
              </a:lnSpc>
            </a:pPr>
            <a:endParaRPr lang="tr-TR" sz="2000" dirty="0" smtClean="0">
              <a:solidFill>
                <a:schemeClr val="accent6">
                  <a:lumMod val="75000"/>
                </a:schemeClr>
              </a:solidFill>
              <a:ea typeface="Times New Roman"/>
              <a:cs typeface="Times New Roman"/>
            </a:endParaRPr>
          </a:p>
          <a:p>
            <a:pPr lvl="0" algn="just">
              <a:lnSpc>
                <a:spcPct val="115000"/>
              </a:lnSpc>
            </a:pPr>
            <a:endParaRPr lang="tr-TR" sz="2000" dirty="0" smtClean="0">
              <a:ea typeface="Times New Roman"/>
              <a:cs typeface="Times New Roman"/>
            </a:endParaRPr>
          </a:p>
          <a:p>
            <a:pPr lvl="0" algn="just">
              <a:lnSpc>
                <a:spcPct val="115000"/>
              </a:lnSpc>
            </a:pPr>
            <a:endParaRPr lang="tr-TR" dirty="0" smtClean="0">
              <a:ea typeface="Times New Roman"/>
              <a:cs typeface="Times New Roman"/>
            </a:endParaRPr>
          </a:p>
          <a:p>
            <a:pPr lvl="0" algn="just">
              <a:lnSpc>
                <a:spcPct val="115000"/>
              </a:lnSpc>
            </a:pPr>
            <a:endParaRPr lang="tr-TR" dirty="0" smtClean="0">
              <a:ea typeface="Times New Roman"/>
              <a:cs typeface="Times New Roman"/>
            </a:endParaRPr>
          </a:p>
          <a:p>
            <a:pPr lvl="0" algn="just">
              <a:lnSpc>
                <a:spcPct val="115000"/>
              </a:lnSpc>
            </a:pPr>
            <a:endParaRPr lang="tr-TR" dirty="0" smtClean="0">
              <a:ea typeface="Times New Roman"/>
              <a:cs typeface="Times New Roman"/>
            </a:endParaRPr>
          </a:p>
          <a:p>
            <a:pPr lvl="0" algn="just">
              <a:lnSpc>
                <a:spcPct val="115000"/>
              </a:lnSpc>
            </a:pPr>
            <a:endParaRPr lang="tr-TR" dirty="0">
              <a:ea typeface="Times New Roman"/>
              <a:cs typeface="Times New Roman"/>
            </a:endParaRPr>
          </a:p>
        </p:txBody>
      </p:sp>
      <p:pic>
        <p:nvPicPr>
          <p:cNvPr id="11" name="Picture 2" descr="meb logo ile ilgili görsel sonucu"/>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2653" y="83780"/>
            <a:ext cx="738948" cy="7389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94680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2 İçerik Yer Tutucusu"/>
          <p:cNvSpPr txBox="1">
            <a:spLocks/>
          </p:cNvSpPr>
          <p:nvPr/>
        </p:nvSpPr>
        <p:spPr>
          <a:xfrm>
            <a:off x="0" y="0"/>
            <a:ext cx="9144000" cy="980728"/>
          </a:xfrm>
          <a:prstGeom prst="rect">
            <a:avLst/>
          </a:prstGeom>
          <a:solidFill>
            <a:srgbClr val="C00000"/>
          </a:solidFill>
        </p:spPr>
        <p:txBody>
          <a:bodyPr vert="horz" lIns="91440" tIns="45720" rIns="91440" bIns="45720" rtlCol="0" anchor="ctr" anchorCtr="0">
            <a:noAutofit/>
          </a:bodyPr>
          <a:lstStyle/>
          <a:p>
            <a:pPr algn="ctr"/>
            <a:endParaRPr lang="tr-TR" sz="2800" b="1" dirty="0">
              <a:solidFill>
                <a:schemeClr val="bg1"/>
              </a:solidFill>
            </a:endParaRPr>
          </a:p>
        </p:txBody>
      </p:sp>
      <p:pic>
        <p:nvPicPr>
          <p:cNvPr id="9" name="Picture 2" descr="http://www.meb.gov.tr/webmaster/mebwebmaster/MEBlogo.jpg"/>
          <p:cNvPicPr>
            <a:picLocks noChangeAspect="1" noChangeArrowheads="1"/>
          </p:cNvPicPr>
          <p:nvPr/>
        </p:nvPicPr>
        <p:blipFill>
          <a:blip r:embed="rId3" cstate="print"/>
          <a:srcRect/>
          <a:stretch>
            <a:fillRect/>
          </a:stretch>
        </p:blipFill>
        <p:spPr bwMode="auto">
          <a:xfrm>
            <a:off x="251521" y="116636"/>
            <a:ext cx="720080" cy="714899"/>
          </a:xfrm>
          <a:prstGeom prst="rect">
            <a:avLst/>
          </a:prstGeom>
          <a:noFill/>
        </p:spPr>
      </p:pic>
      <p:sp>
        <p:nvSpPr>
          <p:cNvPr id="10" name="9 Slayt Numarası Yer Tutucusu"/>
          <p:cNvSpPr>
            <a:spLocks noGrp="1"/>
          </p:cNvSpPr>
          <p:nvPr>
            <p:ph type="sldNum" sz="quarter" idx="12"/>
          </p:nvPr>
        </p:nvSpPr>
        <p:spPr/>
        <p:txBody>
          <a:bodyPr/>
          <a:lstStyle/>
          <a:p>
            <a:fld id="{1002AE8C-89A5-4776-B8A4-6A83B52B81B0}" type="slidenum">
              <a:rPr lang="tr-TR" smtClean="0"/>
              <a:pPr/>
              <a:t>14</a:t>
            </a:fld>
            <a:endParaRPr lang="tr-TR" dirty="0"/>
          </a:p>
        </p:txBody>
      </p:sp>
      <p:sp>
        <p:nvSpPr>
          <p:cNvPr id="6" name="5 Metin kutusu"/>
          <p:cNvSpPr txBox="1"/>
          <p:nvPr/>
        </p:nvSpPr>
        <p:spPr>
          <a:xfrm>
            <a:off x="107952" y="243252"/>
            <a:ext cx="8352479" cy="461665"/>
          </a:xfrm>
          <a:prstGeom prst="rect">
            <a:avLst/>
          </a:prstGeom>
          <a:noFill/>
        </p:spPr>
        <p:txBody>
          <a:bodyPr wrap="square">
            <a:spAutoFit/>
          </a:bodyPr>
          <a:lstStyle/>
          <a:p>
            <a:pPr algn="r" fontAlgn="auto">
              <a:spcBef>
                <a:spcPts val="0"/>
              </a:spcBef>
              <a:spcAft>
                <a:spcPts val="0"/>
              </a:spcAft>
              <a:defRPr/>
            </a:pPr>
            <a:r>
              <a:rPr lang="tr-TR" sz="2400" b="1" dirty="0" smtClean="0">
                <a:solidFill>
                  <a:schemeClr val="bg1"/>
                </a:solidFill>
              </a:rPr>
              <a:t>PROJE KAPSAMINDA YAPILABİLECEK ÖRNEK FAALİYETLER</a:t>
            </a:r>
            <a:endParaRPr lang="tr-TR" sz="2400" b="1" dirty="0">
              <a:solidFill>
                <a:schemeClr val="bg1"/>
              </a:solidFill>
            </a:endParaRPr>
          </a:p>
        </p:txBody>
      </p:sp>
      <p:sp>
        <p:nvSpPr>
          <p:cNvPr id="4" name="Dikdörtgen 3"/>
          <p:cNvSpPr/>
          <p:nvPr/>
        </p:nvSpPr>
        <p:spPr>
          <a:xfrm>
            <a:off x="539116" y="980728"/>
            <a:ext cx="8353364" cy="4308872"/>
          </a:xfrm>
          <a:prstGeom prst="rect">
            <a:avLst/>
          </a:prstGeom>
        </p:spPr>
        <p:txBody>
          <a:bodyPr wrap="square">
            <a:spAutoFit/>
          </a:bodyPr>
          <a:lstStyle/>
          <a:p>
            <a:pPr algn="just"/>
            <a:r>
              <a:rPr lang="tr-TR" sz="2400" b="1" dirty="0" smtClean="0">
                <a:solidFill>
                  <a:srgbClr val="FF0000"/>
                </a:solidFill>
              </a:rPr>
              <a:t>Diğer Faaliyetler;</a:t>
            </a:r>
          </a:p>
          <a:p>
            <a:pPr marL="171450" indent="-171450" algn="just">
              <a:buFont typeface="Wingdings" panose="05000000000000000000" pitchFamily="2" charset="2"/>
              <a:buChar char="ü"/>
            </a:pPr>
            <a:endParaRPr lang="tr-TR" sz="1000" b="1" dirty="0" smtClean="0">
              <a:solidFill>
                <a:srgbClr val="FF0000"/>
              </a:solidFill>
            </a:endParaRPr>
          </a:p>
          <a:p>
            <a:pPr marL="342900" indent="-342900" algn="just">
              <a:buFont typeface="Wingdings" panose="05000000000000000000" pitchFamily="2" charset="2"/>
              <a:buChar char="ü"/>
            </a:pPr>
            <a:r>
              <a:rPr lang="tr-TR" sz="2400" dirty="0" smtClean="0"/>
              <a:t>Okulda üretilen atkı, eldiven, bere, ayakkabı, saksı, masa, sandalye, elbise, süs bitkileri,..vb ürünlerin hediye edilmesi,</a:t>
            </a:r>
          </a:p>
          <a:p>
            <a:pPr marL="342900" indent="-342900" algn="just">
              <a:buFont typeface="Wingdings" panose="05000000000000000000" pitchFamily="2" charset="2"/>
              <a:buChar char="ü"/>
            </a:pPr>
            <a:r>
              <a:rPr lang="tr-TR" sz="2400" dirty="0" smtClean="0"/>
              <a:t>Evlerde süs  bitkilerinin dikilmesi, peyzajının yapılması,</a:t>
            </a:r>
          </a:p>
          <a:p>
            <a:pPr marL="342900" indent="-342900" algn="just">
              <a:buFont typeface="Wingdings" panose="05000000000000000000" pitchFamily="2" charset="2"/>
              <a:buChar char="ü"/>
            </a:pPr>
            <a:r>
              <a:rPr lang="tr-TR" sz="2400" dirty="0" smtClean="0"/>
              <a:t>Sebze </a:t>
            </a:r>
            <a:r>
              <a:rPr lang="tr-TR" sz="2400" dirty="0"/>
              <a:t>ve meyvelerin çekirdeklerin biriktirilerek uygun zamanda belirli bölgelere </a:t>
            </a:r>
            <a:r>
              <a:rPr lang="tr-TR" sz="2400" dirty="0" smtClean="0"/>
              <a:t>(okul bahçesi, park, orman,..,vb)  </a:t>
            </a:r>
            <a:r>
              <a:rPr lang="tr-TR" sz="2400" dirty="0"/>
              <a:t>dikiminin </a:t>
            </a:r>
            <a:r>
              <a:rPr lang="tr-TR" sz="2400" dirty="0" smtClean="0"/>
              <a:t>yapılması,</a:t>
            </a:r>
          </a:p>
          <a:p>
            <a:pPr marL="342900" indent="-342900" algn="just">
              <a:buFont typeface="Wingdings" panose="05000000000000000000" pitchFamily="2" charset="2"/>
              <a:buChar char="ü"/>
            </a:pPr>
            <a:r>
              <a:rPr lang="tr-TR" sz="2400" dirty="0"/>
              <a:t>Özel bakım ihtiyacı olanlara  </a:t>
            </a:r>
            <a:r>
              <a:rPr lang="tr-TR" sz="2400" dirty="0" smtClean="0"/>
              <a:t>tekerlekli sandalye, protez</a:t>
            </a:r>
            <a:r>
              <a:rPr lang="tr-TR" sz="2400" dirty="0"/>
              <a:t>, solunum cihazı vb. t</a:t>
            </a:r>
            <a:r>
              <a:rPr lang="tr-TR" sz="2400" dirty="0" smtClean="0"/>
              <a:t>emini konusunda aracılık yapılması,</a:t>
            </a:r>
          </a:p>
          <a:p>
            <a:pPr marL="342900" indent="-342900" algn="just">
              <a:buFont typeface="Wingdings" panose="05000000000000000000" pitchFamily="2" charset="2"/>
              <a:buChar char="ü"/>
            </a:pPr>
            <a:r>
              <a:rPr lang="tr-TR" sz="2400" dirty="0" smtClean="0"/>
              <a:t>Bilgisayar, İnternet, Tablet,.., vb hediye edilmesi.</a:t>
            </a:r>
            <a:endParaRPr lang="tr-TR" sz="2400" dirty="0"/>
          </a:p>
          <a:p>
            <a:pPr marL="342900" indent="-342900" algn="just">
              <a:buFont typeface="Wingdings" panose="05000000000000000000" pitchFamily="2" charset="2"/>
              <a:buChar char="ü"/>
            </a:pPr>
            <a:endParaRPr lang="tr-TR" sz="2400" dirty="0" smtClean="0"/>
          </a:p>
        </p:txBody>
      </p:sp>
      <p:sp>
        <p:nvSpPr>
          <p:cNvPr id="2" name="Dikdörtgen 1"/>
          <p:cNvSpPr/>
          <p:nvPr/>
        </p:nvSpPr>
        <p:spPr>
          <a:xfrm>
            <a:off x="251523" y="1268761"/>
            <a:ext cx="8775004" cy="2074414"/>
          </a:xfrm>
          <a:prstGeom prst="rect">
            <a:avLst/>
          </a:prstGeom>
        </p:spPr>
        <p:txBody>
          <a:bodyPr wrap="square">
            <a:spAutoFit/>
          </a:bodyPr>
          <a:lstStyle/>
          <a:p>
            <a:pPr algn="just">
              <a:lnSpc>
                <a:spcPct val="115000"/>
              </a:lnSpc>
            </a:pPr>
            <a:endParaRPr lang="tr-TR" sz="2000" dirty="0" smtClean="0">
              <a:solidFill>
                <a:schemeClr val="accent6">
                  <a:lumMod val="75000"/>
                </a:schemeClr>
              </a:solidFill>
              <a:ea typeface="Times New Roman"/>
              <a:cs typeface="Times New Roman"/>
            </a:endParaRPr>
          </a:p>
          <a:p>
            <a:pPr lvl="0" algn="just">
              <a:lnSpc>
                <a:spcPct val="115000"/>
              </a:lnSpc>
            </a:pPr>
            <a:endParaRPr lang="tr-TR" sz="2000" dirty="0" smtClean="0">
              <a:ea typeface="Times New Roman"/>
              <a:cs typeface="Times New Roman"/>
            </a:endParaRPr>
          </a:p>
          <a:p>
            <a:pPr lvl="0" algn="just">
              <a:lnSpc>
                <a:spcPct val="115000"/>
              </a:lnSpc>
            </a:pPr>
            <a:endParaRPr lang="tr-TR" dirty="0" smtClean="0">
              <a:ea typeface="Times New Roman"/>
              <a:cs typeface="Times New Roman"/>
            </a:endParaRPr>
          </a:p>
          <a:p>
            <a:pPr lvl="0" algn="just">
              <a:lnSpc>
                <a:spcPct val="115000"/>
              </a:lnSpc>
            </a:pPr>
            <a:endParaRPr lang="tr-TR" dirty="0" smtClean="0">
              <a:ea typeface="Times New Roman"/>
              <a:cs typeface="Times New Roman"/>
            </a:endParaRPr>
          </a:p>
          <a:p>
            <a:pPr lvl="0" algn="just">
              <a:lnSpc>
                <a:spcPct val="115000"/>
              </a:lnSpc>
            </a:pPr>
            <a:endParaRPr lang="tr-TR" dirty="0" smtClean="0">
              <a:ea typeface="Times New Roman"/>
              <a:cs typeface="Times New Roman"/>
            </a:endParaRPr>
          </a:p>
          <a:p>
            <a:pPr lvl="0" algn="just">
              <a:lnSpc>
                <a:spcPct val="115000"/>
              </a:lnSpc>
            </a:pPr>
            <a:endParaRPr lang="tr-TR" dirty="0">
              <a:ea typeface="Times New Roman"/>
              <a:cs typeface="Times New Roman"/>
            </a:endParaRPr>
          </a:p>
        </p:txBody>
      </p:sp>
      <p:pic>
        <p:nvPicPr>
          <p:cNvPr id="11" name="Picture 2" descr="meb logo ile ilgili görsel sonucu"/>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2653" y="83780"/>
            <a:ext cx="738948" cy="7389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33713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2 İçerik Yer Tutucusu"/>
          <p:cNvSpPr txBox="1">
            <a:spLocks/>
          </p:cNvSpPr>
          <p:nvPr/>
        </p:nvSpPr>
        <p:spPr>
          <a:xfrm>
            <a:off x="0" y="0"/>
            <a:ext cx="9144000" cy="980728"/>
          </a:xfrm>
          <a:prstGeom prst="rect">
            <a:avLst/>
          </a:prstGeom>
          <a:solidFill>
            <a:srgbClr val="C00000"/>
          </a:solidFill>
        </p:spPr>
        <p:txBody>
          <a:bodyPr vert="horz" lIns="91440" tIns="45720" rIns="91440" bIns="45720" rtlCol="0" anchor="ctr" anchorCtr="0">
            <a:noAutofit/>
          </a:bodyPr>
          <a:lstStyle/>
          <a:p>
            <a:pPr algn="ctr"/>
            <a:endParaRPr lang="tr-TR" sz="2800" b="1" dirty="0">
              <a:solidFill>
                <a:schemeClr val="bg1"/>
              </a:solidFill>
            </a:endParaRPr>
          </a:p>
        </p:txBody>
      </p:sp>
      <p:pic>
        <p:nvPicPr>
          <p:cNvPr id="9" name="Picture 2" descr="http://www.meb.gov.tr/webmaster/mebwebmaster/MEBlogo.jpg"/>
          <p:cNvPicPr>
            <a:picLocks noChangeAspect="1" noChangeArrowheads="1"/>
          </p:cNvPicPr>
          <p:nvPr/>
        </p:nvPicPr>
        <p:blipFill>
          <a:blip r:embed="rId3" cstate="print"/>
          <a:srcRect/>
          <a:stretch>
            <a:fillRect/>
          </a:stretch>
        </p:blipFill>
        <p:spPr bwMode="auto">
          <a:xfrm>
            <a:off x="251521" y="116636"/>
            <a:ext cx="720080" cy="714899"/>
          </a:xfrm>
          <a:prstGeom prst="rect">
            <a:avLst/>
          </a:prstGeom>
          <a:noFill/>
        </p:spPr>
      </p:pic>
      <p:sp>
        <p:nvSpPr>
          <p:cNvPr id="10" name="9 Slayt Numarası Yer Tutucusu"/>
          <p:cNvSpPr>
            <a:spLocks noGrp="1"/>
          </p:cNvSpPr>
          <p:nvPr>
            <p:ph type="sldNum" sz="quarter" idx="12"/>
          </p:nvPr>
        </p:nvSpPr>
        <p:spPr/>
        <p:txBody>
          <a:bodyPr/>
          <a:lstStyle/>
          <a:p>
            <a:fld id="{1002AE8C-89A5-4776-B8A4-6A83B52B81B0}" type="slidenum">
              <a:rPr lang="tr-TR" smtClean="0"/>
              <a:pPr/>
              <a:t>15</a:t>
            </a:fld>
            <a:endParaRPr lang="tr-TR" dirty="0"/>
          </a:p>
        </p:txBody>
      </p:sp>
      <p:sp>
        <p:nvSpPr>
          <p:cNvPr id="6" name="5 Metin kutusu"/>
          <p:cNvSpPr txBox="1"/>
          <p:nvPr/>
        </p:nvSpPr>
        <p:spPr>
          <a:xfrm>
            <a:off x="107952" y="243252"/>
            <a:ext cx="8352479" cy="461665"/>
          </a:xfrm>
          <a:prstGeom prst="rect">
            <a:avLst/>
          </a:prstGeom>
          <a:noFill/>
        </p:spPr>
        <p:txBody>
          <a:bodyPr wrap="square">
            <a:spAutoFit/>
          </a:bodyPr>
          <a:lstStyle/>
          <a:p>
            <a:pPr algn="ctr" fontAlgn="auto">
              <a:spcBef>
                <a:spcPts val="0"/>
              </a:spcBef>
              <a:spcAft>
                <a:spcPts val="0"/>
              </a:spcAft>
              <a:defRPr/>
            </a:pPr>
            <a:r>
              <a:rPr lang="tr-TR" sz="2400" b="1" dirty="0" smtClean="0">
                <a:solidFill>
                  <a:schemeClr val="bg1"/>
                </a:solidFill>
              </a:rPr>
              <a:t>PROJE ADI veya SLOGANI</a:t>
            </a:r>
            <a:endParaRPr lang="tr-TR" sz="2400" b="1" dirty="0">
              <a:solidFill>
                <a:schemeClr val="bg1"/>
              </a:solidFill>
            </a:endParaRPr>
          </a:p>
        </p:txBody>
      </p:sp>
      <p:sp>
        <p:nvSpPr>
          <p:cNvPr id="4" name="Dikdörtgen 3"/>
          <p:cNvSpPr/>
          <p:nvPr/>
        </p:nvSpPr>
        <p:spPr>
          <a:xfrm>
            <a:off x="539116" y="980728"/>
            <a:ext cx="8353364" cy="4308872"/>
          </a:xfrm>
          <a:prstGeom prst="rect">
            <a:avLst/>
          </a:prstGeom>
        </p:spPr>
        <p:txBody>
          <a:bodyPr wrap="square">
            <a:spAutoFit/>
          </a:bodyPr>
          <a:lstStyle/>
          <a:p>
            <a:pPr algn="just"/>
            <a:r>
              <a:rPr lang="tr-TR" sz="2400" b="1" dirty="0" smtClean="0">
                <a:solidFill>
                  <a:srgbClr val="FF0000"/>
                </a:solidFill>
              </a:rPr>
              <a:t>Projede kullanılabilecek ad veya sloganlar;</a:t>
            </a:r>
          </a:p>
          <a:p>
            <a:pPr marL="171450" indent="-171450" algn="just">
              <a:buFont typeface="Wingdings" panose="05000000000000000000" pitchFamily="2" charset="2"/>
              <a:buChar char="ü"/>
            </a:pPr>
            <a:endParaRPr lang="tr-TR" sz="1000" b="1" dirty="0" smtClean="0">
              <a:solidFill>
                <a:srgbClr val="FF0000"/>
              </a:solidFill>
            </a:endParaRPr>
          </a:p>
          <a:p>
            <a:pPr marL="342900" indent="-342900" algn="just">
              <a:buFont typeface="Wingdings" panose="05000000000000000000" pitchFamily="2" charset="2"/>
              <a:buChar char="ü"/>
            </a:pPr>
            <a:r>
              <a:rPr lang="tr-TR" sz="2400" dirty="0" smtClean="0"/>
              <a:t>Meslek liseleri hayata dokunuyor...</a:t>
            </a:r>
          </a:p>
          <a:p>
            <a:pPr marL="342900" indent="-342900" algn="just">
              <a:buFont typeface="Wingdings" panose="05000000000000000000" pitchFamily="2" charset="2"/>
              <a:buChar char="ü"/>
            </a:pPr>
            <a:r>
              <a:rPr lang="tr-TR" sz="2400" dirty="0" smtClean="0"/>
              <a:t>Meslek liseleri halkla buluşuyor…</a:t>
            </a:r>
          </a:p>
          <a:p>
            <a:pPr marL="342900" indent="-342900" algn="just">
              <a:buFont typeface="Wingdings" panose="05000000000000000000" pitchFamily="2" charset="2"/>
              <a:buChar char="ü"/>
            </a:pPr>
            <a:r>
              <a:rPr lang="tr-TR" sz="2400" dirty="0" smtClean="0"/>
              <a:t>Meslek liseleri hayata </a:t>
            </a:r>
            <a:r>
              <a:rPr lang="tr-TR" sz="2400" i="1" dirty="0"/>
              <a:t>d</a:t>
            </a:r>
            <a:r>
              <a:rPr lang="tr-TR" sz="2400" i="1" dirty="0" smtClean="0"/>
              <a:t>eğer</a:t>
            </a:r>
            <a:r>
              <a:rPr lang="tr-TR" sz="2400" dirty="0" smtClean="0"/>
              <a:t> katıyor...</a:t>
            </a:r>
          </a:p>
          <a:p>
            <a:pPr marL="342900" indent="-342900" algn="just">
              <a:buFont typeface="Wingdings" panose="05000000000000000000" pitchFamily="2" charset="2"/>
              <a:buChar char="ü"/>
            </a:pPr>
            <a:r>
              <a:rPr lang="tr-TR" sz="2400" dirty="0" smtClean="0"/>
              <a:t>Meslek lisesi toplum el ele...</a:t>
            </a:r>
          </a:p>
          <a:p>
            <a:pPr marL="342900" indent="-342900" algn="just">
              <a:buFont typeface="Wingdings" panose="05000000000000000000" pitchFamily="2" charset="2"/>
              <a:buChar char="ü"/>
            </a:pPr>
            <a:r>
              <a:rPr lang="tr-TR" sz="2400" dirty="0" smtClean="0"/>
              <a:t>Meslek liseliler mahallede...</a:t>
            </a:r>
          </a:p>
          <a:p>
            <a:pPr marL="342900" indent="-342900" algn="just">
              <a:buFont typeface="Wingdings" panose="05000000000000000000" pitchFamily="2" charset="2"/>
              <a:buChar char="ü"/>
            </a:pPr>
            <a:r>
              <a:rPr lang="tr-TR" sz="2400" dirty="0" smtClean="0"/>
              <a:t>Meslek liseliler yeteneklerini mahallede gösteriyor..</a:t>
            </a:r>
          </a:p>
          <a:p>
            <a:pPr marL="342900" indent="-342900" algn="just">
              <a:buFont typeface="Wingdings" panose="05000000000000000000" pitchFamily="2" charset="2"/>
              <a:buChar char="ü"/>
            </a:pPr>
            <a:r>
              <a:rPr lang="tr-TR" sz="2400" dirty="0" smtClean="0"/>
              <a:t>Evler meslek liselilerle güzelleşiyor...</a:t>
            </a:r>
          </a:p>
          <a:p>
            <a:pPr marL="342900" indent="-342900" algn="just">
              <a:buFont typeface="Wingdings" panose="05000000000000000000" pitchFamily="2" charset="2"/>
              <a:buChar char="ü"/>
            </a:pPr>
            <a:r>
              <a:rPr lang="tr-TR" sz="2400" dirty="0" smtClean="0"/>
              <a:t>Meslek liseleri hayatınızı güzelleştiriyor....</a:t>
            </a:r>
          </a:p>
          <a:p>
            <a:pPr marL="342900" indent="-342900" algn="just">
              <a:buFont typeface="Wingdings" panose="05000000000000000000" pitchFamily="2" charset="2"/>
              <a:buChar char="ü"/>
            </a:pPr>
            <a:r>
              <a:rPr lang="tr-TR" sz="2400" dirty="0" smtClean="0"/>
              <a:t>Meslek liseli eller artık evlerdeler…</a:t>
            </a:r>
          </a:p>
          <a:p>
            <a:pPr marL="342900" indent="-342900" algn="just">
              <a:buFont typeface="Wingdings" panose="05000000000000000000" pitchFamily="2" charset="2"/>
              <a:buChar char="ü"/>
            </a:pPr>
            <a:r>
              <a:rPr lang="tr-TR" sz="2400" dirty="0" smtClean="0">
                <a:solidFill>
                  <a:srgbClr val="FF0000"/>
                </a:solidFill>
              </a:rPr>
              <a:t>Meslek lisesi öğrencileri aileleriyle buluşuyor….</a:t>
            </a:r>
          </a:p>
        </p:txBody>
      </p:sp>
      <p:sp>
        <p:nvSpPr>
          <p:cNvPr id="2" name="Dikdörtgen 1"/>
          <p:cNvSpPr/>
          <p:nvPr/>
        </p:nvSpPr>
        <p:spPr>
          <a:xfrm>
            <a:off x="251523" y="1268761"/>
            <a:ext cx="8775004" cy="2074414"/>
          </a:xfrm>
          <a:prstGeom prst="rect">
            <a:avLst/>
          </a:prstGeom>
        </p:spPr>
        <p:txBody>
          <a:bodyPr wrap="square">
            <a:spAutoFit/>
          </a:bodyPr>
          <a:lstStyle/>
          <a:p>
            <a:pPr algn="just">
              <a:lnSpc>
                <a:spcPct val="115000"/>
              </a:lnSpc>
            </a:pPr>
            <a:endParaRPr lang="tr-TR" sz="2000" dirty="0" smtClean="0">
              <a:solidFill>
                <a:schemeClr val="accent6">
                  <a:lumMod val="75000"/>
                </a:schemeClr>
              </a:solidFill>
              <a:ea typeface="Times New Roman"/>
              <a:cs typeface="Times New Roman"/>
            </a:endParaRPr>
          </a:p>
          <a:p>
            <a:pPr lvl="0" algn="just">
              <a:lnSpc>
                <a:spcPct val="115000"/>
              </a:lnSpc>
            </a:pPr>
            <a:endParaRPr lang="tr-TR" sz="2000" dirty="0" smtClean="0">
              <a:ea typeface="Times New Roman"/>
              <a:cs typeface="Times New Roman"/>
            </a:endParaRPr>
          </a:p>
          <a:p>
            <a:pPr lvl="0" algn="just">
              <a:lnSpc>
                <a:spcPct val="115000"/>
              </a:lnSpc>
            </a:pPr>
            <a:endParaRPr lang="tr-TR" dirty="0" smtClean="0">
              <a:ea typeface="Times New Roman"/>
              <a:cs typeface="Times New Roman"/>
            </a:endParaRPr>
          </a:p>
          <a:p>
            <a:pPr lvl="0" algn="just">
              <a:lnSpc>
                <a:spcPct val="115000"/>
              </a:lnSpc>
            </a:pPr>
            <a:endParaRPr lang="tr-TR" dirty="0" smtClean="0">
              <a:ea typeface="Times New Roman"/>
              <a:cs typeface="Times New Roman"/>
            </a:endParaRPr>
          </a:p>
          <a:p>
            <a:pPr lvl="0" algn="just">
              <a:lnSpc>
                <a:spcPct val="115000"/>
              </a:lnSpc>
            </a:pPr>
            <a:endParaRPr lang="tr-TR" dirty="0" smtClean="0">
              <a:ea typeface="Times New Roman"/>
              <a:cs typeface="Times New Roman"/>
            </a:endParaRPr>
          </a:p>
          <a:p>
            <a:pPr lvl="0" algn="just">
              <a:lnSpc>
                <a:spcPct val="115000"/>
              </a:lnSpc>
            </a:pPr>
            <a:endParaRPr lang="tr-TR" dirty="0">
              <a:ea typeface="Times New Roman"/>
              <a:cs typeface="Times New Roman"/>
            </a:endParaRPr>
          </a:p>
        </p:txBody>
      </p:sp>
      <p:pic>
        <p:nvPicPr>
          <p:cNvPr id="11" name="Picture 2" descr="meb logo ile ilgili görsel sonucu"/>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2653" y="83780"/>
            <a:ext cx="738948" cy="7389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56270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çerik Yer Tutucusu 5"/>
          <p:cNvSpPr>
            <a:spLocks noGrp="1"/>
          </p:cNvSpPr>
          <p:nvPr>
            <p:ph idx="4294967295"/>
          </p:nvPr>
        </p:nvSpPr>
        <p:spPr>
          <a:xfrm>
            <a:off x="681486" y="1268760"/>
            <a:ext cx="7635199" cy="5066726"/>
          </a:xfrm>
        </p:spPr>
        <p:txBody>
          <a:bodyPr>
            <a:normAutofit fontScale="62500" lnSpcReduction="20000"/>
          </a:bodyPr>
          <a:lstStyle/>
          <a:p>
            <a:r>
              <a:rPr lang="tr-TR" sz="3900" dirty="0"/>
              <a:t>Meslek Liseleri Ailelerimizle Buluşuyor projesi kapsamında, 81 İlimizde Genel Müdürlüğümüze bağlı,</a:t>
            </a:r>
          </a:p>
          <a:p>
            <a:pPr marL="720725" indent="-366713">
              <a:buFont typeface="Wingdings" panose="05000000000000000000" pitchFamily="2" charset="2"/>
              <a:buChar char="q"/>
            </a:pPr>
            <a:r>
              <a:rPr lang="tr-TR" sz="3900" dirty="0" smtClean="0"/>
              <a:t>2.238 </a:t>
            </a:r>
            <a:r>
              <a:rPr lang="tr-TR" sz="3900" b="1" dirty="0" smtClean="0">
                <a:solidFill>
                  <a:srgbClr val="FF0000"/>
                </a:solidFill>
              </a:rPr>
              <a:t>okulumuz</a:t>
            </a:r>
            <a:r>
              <a:rPr lang="tr-TR" sz="3900" dirty="0" smtClean="0"/>
              <a:t>,  </a:t>
            </a:r>
            <a:endParaRPr lang="tr-TR" sz="3900" dirty="0"/>
          </a:p>
          <a:p>
            <a:pPr marL="720725" indent="-366713">
              <a:buFont typeface="Wingdings" panose="05000000000000000000" pitchFamily="2" charset="2"/>
              <a:buChar char="q"/>
            </a:pPr>
            <a:r>
              <a:rPr lang="tr-TR" sz="3900" dirty="0" smtClean="0"/>
              <a:t>18.372 </a:t>
            </a:r>
            <a:r>
              <a:rPr lang="tr-TR" sz="3900" b="1" dirty="0" smtClean="0">
                <a:solidFill>
                  <a:srgbClr val="FF0000"/>
                </a:solidFill>
              </a:rPr>
              <a:t>öğretmenimiz</a:t>
            </a:r>
            <a:r>
              <a:rPr lang="tr-TR" sz="3900" dirty="0" smtClean="0"/>
              <a:t>, 61.318 </a:t>
            </a:r>
            <a:r>
              <a:rPr lang="tr-TR" sz="3900" b="1" dirty="0">
                <a:solidFill>
                  <a:srgbClr val="FF0000"/>
                </a:solidFill>
              </a:rPr>
              <a:t>öğrencimiz</a:t>
            </a:r>
            <a:r>
              <a:rPr lang="tr-TR" sz="3900" dirty="0"/>
              <a:t> ile birlikte,</a:t>
            </a:r>
          </a:p>
          <a:p>
            <a:pPr marL="720725" indent="-366713">
              <a:buFont typeface="Wingdings" panose="05000000000000000000" pitchFamily="2" charset="2"/>
              <a:buChar char="q"/>
            </a:pPr>
            <a:r>
              <a:rPr lang="tr-TR" sz="3900" dirty="0" smtClean="0"/>
              <a:t>20.285 </a:t>
            </a:r>
            <a:r>
              <a:rPr lang="tr-TR" sz="3900" b="1" dirty="0">
                <a:solidFill>
                  <a:srgbClr val="FF0000"/>
                </a:solidFill>
              </a:rPr>
              <a:t>ev ziyaret edilmiş</a:t>
            </a:r>
            <a:r>
              <a:rPr lang="tr-TR" sz="3900" dirty="0"/>
              <a:t>  ve  </a:t>
            </a:r>
            <a:r>
              <a:rPr lang="tr-TR" sz="3900" dirty="0" smtClean="0"/>
              <a:t>68.755 </a:t>
            </a:r>
            <a:r>
              <a:rPr lang="tr-TR" sz="3900" b="1" dirty="0">
                <a:solidFill>
                  <a:srgbClr val="FF0000"/>
                </a:solidFill>
              </a:rPr>
              <a:t>ihtiyaç sahibine </a:t>
            </a:r>
            <a:r>
              <a:rPr lang="tr-TR" sz="3900" dirty="0"/>
              <a:t>yardım götürülmüştür.</a:t>
            </a:r>
          </a:p>
          <a:p>
            <a:pPr marL="720725" indent="-366713">
              <a:buFont typeface="Wingdings" panose="05000000000000000000" pitchFamily="2" charset="2"/>
              <a:buChar char="q"/>
            </a:pPr>
            <a:r>
              <a:rPr lang="tr-TR" sz="3900" dirty="0" smtClean="0"/>
              <a:t>5.870 </a:t>
            </a:r>
            <a:r>
              <a:rPr lang="tr-TR" sz="3900" dirty="0"/>
              <a:t>adet </a:t>
            </a:r>
            <a:r>
              <a:rPr lang="tr-TR" sz="3900" b="1" dirty="0" smtClean="0">
                <a:solidFill>
                  <a:srgbClr val="FF0000"/>
                </a:solidFill>
              </a:rPr>
              <a:t>beyaz </a:t>
            </a:r>
            <a:r>
              <a:rPr lang="tr-TR" sz="3900" b="1" dirty="0">
                <a:solidFill>
                  <a:srgbClr val="FF0000"/>
                </a:solidFill>
              </a:rPr>
              <a:t>eşya </a:t>
            </a:r>
            <a:r>
              <a:rPr lang="tr-TR" sz="3900" dirty="0"/>
              <a:t>onarılmıştır.</a:t>
            </a:r>
          </a:p>
          <a:p>
            <a:pPr marL="720725" indent="-366713">
              <a:buFont typeface="Wingdings" panose="05000000000000000000" pitchFamily="2" charset="2"/>
              <a:buChar char="q"/>
            </a:pPr>
            <a:r>
              <a:rPr lang="tr-TR" sz="3900" dirty="0" smtClean="0"/>
              <a:t>12.978 </a:t>
            </a:r>
            <a:r>
              <a:rPr lang="tr-TR" sz="3900" dirty="0"/>
              <a:t>adet </a:t>
            </a:r>
            <a:r>
              <a:rPr lang="tr-TR" sz="3900" b="1" dirty="0">
                <a:solidFill>
                  <a:srgbClr val="FF0000"/>
                </a:solidFill>
              </a:rPr>
              <a:t>onarım çalışması </a:t>
            </a:r>
            <a:r>
              <a:rPr lang="tr-TR" sz="3900" dirty="0"/>
              <a:t>(</a:t>
            </a:r>
            <a:r>
              <a:rPr lang="tr-TR" sz="3800" b="1" i="1" dirty="0"/>
              <a:t>lamba, priz, anahtar, aydınlatma, ısıtma, soğutma ve sıhhi tesisat)</a:t>
            </a:r>
            <a:r>
              <a:rPr lang="tr-TR" sz="3900" dirty="0"/>
              <a:t> yapılmıştır.</a:t>
            </a:r>
          </a:p>
          <a:p>
            <a:pPr marL="720725" indent="-366713">
              <a:buFont typeface="Wingdings" panose="05000000000000000000" pitchFamily="2" charset="2"/>
              <a:buChar char="q"/>
            </a:pPr>
            <a:r>
              <a:rPr lang="tr-TR" sz="3900" dirty="0" smtClean="0"/>
              <a:t>8.664 </a:t>
            </a:r>
            <a:r>
              <a:rPr lang="tr-TR" sz="3900" i="1" u="sng" dirty="0" smtClean="0"/>
              <a:t>(</a:t>
            </a:r>
            <a:r>
              <a:rPr lang="tr-TR" sz="3900" b="1" i="1" dirty="0" smtClean="0"/>
              <a:t>çevre düzenlemesi</a:t>
            </a:r>
            <a:r>
              <a:rPr lang="tr-TR" sz="3800" b="1" i="1" dirty="0" smtClean="0"/>
              <a:t>, ilk yardım, internet kullanımı vb. konularda)</a:t>
            </a:r>
            <a:r>
              <a:rPr lang="tr-TR" sz="3900" dirty="0" smtClean="0">
                <a:solidFill>
                  <a:srgbClr val="FF0000"/>
                </a:solidFill>
              </a:rPr>
              <a:t> </a:t>
            </a:r>
            <a:r>
              <a:rPr lang="tr-TR" sz="3900" b="1" dirty="0" smtClean="0">
                <a:solidFill>
                  <a:srgbClr val="FF0000"/>
                </a:solidFill>
              </a:rPr>
              <a:t>bilgilendirici</a:t>
            </a:r>
            <a:r>
              <a:rPr lang="tr-TR" sz="3900" dirty="0" smtClean="0"/>
              <a:t> ve </a:t>
            </a:r>
            <a:r>
              <a:rPr lang="tr-TR" sz="3900" b="1" dirty="0" smtClean="0">
                <a:solidFill>
                  <a:srgbClr val="FF0000"/>
                </a:solidFill>
              </a:rPr>
              <a:t>eğitici faaliyetler </a:t>
            </a:r>
            <a:r>
              <a:rPr lang="tr-TR" sz="3900" dirty="0" smtClean="0"/>
              <a:t>yapılmıştır</a:t>
            </a:r>
            <a:r>
              <a:rPr lang="tr-TR" sz="3900" dirty="0"/>
              <a:t>.</a:t>
            </a:r>
          </a:p>
          <a:p>
            <a:pPr marL="720725" indent="-366713">
              <a:buFont typeface="Wingdings" panose="05000000000000000000" pitchFamily="2" charset="2"/>
              <a:buChar char="q"/>
            </a:pPr>
            <a:r>
              <a:rPr lang="tr-TR" sz="3900" dirty="0" smtClean="0"/>
              <a:t>1.352 </a:t>
            </a:r>
            <a:r>
              <a:rPr lang="tr-TR" sz="3900" b="1" dirty="0">
                <a:solidFill>
                  <a:srgbClr val="FF0000"/>
                </a:solidFill>
              </a:rPr>
              <a:t>STK iş birliği </a:t>
            </a:r>
            <a:r>
              <a:rPr lang="tr-TR" sz="3900" dirty="0"/>
              <a:t>yapılmıştır. </a:t>
            </a:r>
          </a:p>
          <a:p>
            <a:pPr>
              <a:buFont typeface="Wingdings" panose="05000000000000000000" pitchFamily="2" charset="2"/>
              <a:buChar char="q"/>
            </a:pPr>
            <a:endParaRPr lang="tr-TR" dirty="0"/>
          </a:p>
        </p:txBody>
      </p:sp>
      <p:sp>
        <p:nvSpPr>
          <p:cNvPr id="2" name="Metin kutusu 1"/>
          <p:cNvSpPr txBox="1"/>
          <p:nvPr/>
        </p:nvSpPr>
        <p:spPr>
          <a:xfrm>
            <a:off x="3203848" y="188640"/>
            <a:ext cx="6048672" cy="461665"/>
          </a:xfrm>
          <a:prstGeom prst="rect">
            <a:avLst/>
          </a:prstGeom>
          <a:noFill/>
        </p:spPr>
        <p:txBody>
          <a:bodyPr wrap="square" rtlCol="0">
            <a:spAutoFit/>
          </a:bodyPr>
          <a:lstStyle/>
          <a:p>
            <a:r>
              <a:rPr lang="tr-TR" sz="2400" b="1" dirty="0" smtClean="0">
                <a:solidFill>
                  <a:schemeClr val="bg1"/>
                </a:solidFill>
              </a:rPr>
              <a:t>PROJE VERİLERİ</a:t>
            </a:r>
            <a:endParaRPr lang="tr-TR" sz="2400" b="1" dirty="0">
              <a:solidFill>
                <a:schemeClr val="bg1"/>
              </a:solidFill>
            </a:endParaRPr>
          </a:p>
        </p:txBody>
      </p:sp>
      <p:pic>
        <p:nvPicPr>
          <p:cNvPr id="4" name="Picture 2" descr="meb logo ile ilgili görsel sonuc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0"/>
            <a:ext cx="796499" cy="1052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13467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ctrTitle"/>
          </p:nvPr>
        </p:nvSpPr>
        <p:spPr/>
        <p:txBody>
          <a:bodyPr>
            <a:normAutofit fontScale="90000"/>
          </a:bodyPr>
          <a:lstStyle/>
          <a:p>
            <a:r>
              <a:rPr lang="tr-TR" sz="4000" dirty="0" smtClean="0">
                <a:latin typeface="+mn-lt"/>
                <a:ea typeface="+mn-ea"/>
                <a:cs typeface="+mn-cs"/>
              </a:rPr>
              <a:t/>
            </a:r>
            <a:br>
              <a:rPr lang="tr-TR" sz="4000" dirty="0" smtClean="0">
                <a:latin typeface="+mn-lt"/>
                <a:ea typeface="+mn-ea"/>
                <a:cs typeface="+mn-cs"/>
              </a:rPr>
            </a:br>
            <a:r>
              <a:rPr lang="tr-TR" b="1" dirty="0" smtClean="0">
                <a:solidFill>
                  <a:srgbClr val="FF0000"/>
                </a:solidFill>
              </a:rPr>
              <a:t/>
            </a:r>
            <a:br>
              <a:rPr lang="tr-TR" b="1" dirty="0" smtClean="0">
                <a:solidFill>
                  <a:srgbClr val="FF0000"/>
                </a:solidFill>
              </a:rPr>
            </a:br>
            <a:r>
              <a:rPr lang="tr-TR" b="1" dirty="0" smtClean="0">
                <a:solidFill>
                  <a:srgbClr val="FF0000"/>
                </a:solidFill>
              </a:rPr>
              <a:t/>
            </a:r>
            <a:br>
              <a:rPr lang="tr-TR" b="1" dirty="0" smtClean="0">
                <a:solidFill>
                  <a:srgbClr val="FF0000"/>
                </a:solidFill>
              </a:rPr>
            </a:br>
            <a:r>
              <a:rPr lang="tr-TR" b="1" dirty="0" smtClean="0">
                <a:solidFill>
                  <a:srgbClr val="FF0000"/>
                </a:solidFill>
              </a:rPr>
              <a:t/>
            </a:r>
            <a:br>
              <a:rPr lang="tr-TR" b="1" dirty="0" smtClean="0">
                <a:solidFill>
                  <a:srgbClr val="FF0000"/>
                </a:solidFill>
              </a:rPr>
            </a:br>
            <a:endParaRPr lang="tr-TR" dirty="0"/>
          </a:p>
        </p:txBody>
      </p:sp>
      <p:sp>
        <p:nvSpPr>
          <p:cNvPr id="3" name="Alt Başlık 2"/>
          <p:cNvSpPr>
            <a:spLocks noGrp="1"/>
          </p:cNvSpPr>
          <p:nvPr>
            <p:ph type="subTitle" idx="1"/>
          </p:nvPr>
        </p:nvSpPr>
        <p:spPr>
          <a:xfrm>
            <a:off x="1259632" y="2000705"/>
            <a:ext cx="6569968" cy="1655762"/>
          </a:xfrm>
        </p:spPr>
        <p:txBody>
          <a:bodyPr>
            <a:noAutofit/>
          </a:bodyPr>
          <a:lstStyle/>
          <a:p>
            <a:pPr marL="342900" indent="-342900" algn="l">
              <a:buFont typeface="Arial" panose="020B0604020202020204" pitchFamily="34" charset="0"/>
              <a:buChar char="•"/>
            </a:pPr>
            <a:r>
              <a:rPr lang="tr-TR" sz="4000" dirty="0" smtClean="0"/>
              <a:t>Küçük Onarım Çalışmaları</a:t>
            </a:r>
          </a:p>
          <a:p>
            <a:pPr marL="342900" indent="-342900" algn="l">
              <a:buFont typeface="Arial" panose="020B0604020202020204" pitchFamily="34" charset="0"/>
              <a:buChar char="•"/>
            </a:pPr>
            <a:r>
              <a:rPr lang="tr-TR" sz="4000" dirty="0" smtClean="0"/>
              <a:t>Bilgilendirme Faaliyetleri</a:t>
            </a:r>
          </a:p>
          <a:p>
            <a:pPr marL="342900" indent="-342900" algn="l">
              <a:buFont typeface="Arial" panose="020B0604020202020204" pitchFamily="34" charset="0"/>
              <a:buChar char="•"/>
            </a:pPr>
            <a:r>
              <a:rPr lang="tr-TR" sz="4000" dirty="0" smtClean="0"/>
              <a:t>Diğer Faaliyetler           </a:t>
            </a:r>
            <a:endParaRPr lang="tr-TR" sz="4000" dirty="0"/>
          </a:p>
        </p:txBody>
      </p:sp>
      <p:sp>
        <p:nvSpPr>
          <p:cNvPr id="2" name="Dikdörtgen 1"/>
          <p:cNvSpPr/>
          <p:nvPr/>
        </p:nvSpPr>
        <p:spPr>
          <a:xfrm>
            <a:off x="1187624" y="0"/>
            <a:ext cx="7632848" cy="830997"/>
          </a:xfrm>
          <a:prstGeom prst="rect">
            <a:avLst/>
          </a:prstGeom>
        </p:spPr>
        <p:txBody>
          <a:bodyPr wrap="square">
            <a:spAutoFit/>
          </a:bodyPr>
          <a:lstStyle/>
          <a:p>
            <a:r>
              <a:rPr lang="tr-TR" sz="2400" b="1" dirty="0" smtClean="0">
                <a:solidFill>
                  <a:schemeClr val="bg1"/>
                </a:solidFill>
              </a:rPr>
              <a:t>PROJE KAPSAMINDA YAPILAN ÇALIŞMALARDAN BAZI ÖRNEKLER</a:t>
            </a:r>
            <a:endParaRPr lang="tr-TR" sz="2400" b="1" dirty="0">
              <a:solidFill>
                <a:schemeClr val="bg1"/>
              </a:solidFill>
            </a:endParaRPr>
          </a:p>
        </p:txBody>
      </p:sp>
      <p:pic>
        <p:nvPicPr>
          <p:cNvPr id="6" name="Picture 2" descr="meb logo ile ilgili görsel sonuc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2653" y="83780"/>
            <a:ext cx="738948" cy="7389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64241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Metin kutusu"/>
          <p:cNvSpPr txBox="1">
            <a:spLocks noChangeArrowheads="1"/>
          </p:cNvSpPr>
          <p:nvPr/>
        </p:nvSpPr>
        <p:spPr bwMode="auto">
          <a:xfrm>
            <a:off x="225030" y="1074745"/>
            <a:ext cx="6426994"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spcAft>
                <a:spcPts val="1200"/>
              </a:spcAft>
              <a:buFontTx/>
              <a:buNone/>
            </a:pPr>
            <a:r>
              <a:rPr lang="tr-TR" altLang="tr-TR" sz="1900" dirty="0">
                <a:solidFill>
                  <a:prstClr val="black"/>
                </a:solidFill>
                <a:latin typeface="Arial" panose="020B0604020202020204" pitchFamily="34" charset="0"/>
              </a:rPr>
              <a:t>       </a:t>
            </a:r>
            <a:endParaRPr lang="tr-TR" altLang="tr-TR" sz="1800" dirty="0">
              <a:solidFill>
                <a:prstClr val="black"/>
              </a:solidFill>
              <a:latin typeface="Arial" panose="020B0604020202020204" pitchFamily="34" charset="0"/>
            </a:endParaRPr>
          </a:p>
        </p:txBody>
      </p:sp>
      <p:sp>
        <p:nvSpPr>
          <p:cNvPr id="2" name="Dikdörtgen 1"/>
          <p:cNvSpPr/>
          <p:nvPr/>
        </p:nvSpPr>
        <p:spPr>
          <a:xfrm>
            <a:off x="1547664" y="210811"/>
            <a:ext cx="7566992" cy="338554"/>
          </a:xfrm>
          <a:prstGeom prst="rect">
            <a:avLst/>
          </a:prstGeom>
        </p:spPr>
        <p:txBody>
          <a:bodyPr wrap="square">
            <a:spAutoFit/>
          </a:bodyPr>
          <a:lstStyle/>
          <a:p>
            <a:r>
              <a:rPr lang="tr-TR" sz="1600" b="1" dirty="0" smtClean="0">
                <a:solidFill>
                  <a:schemeClr val="bg1"/>
                </a:solidFill>
              </a:rPr>
              <a:t>KÜÇÜK ONARIM ÇALIŞMASI</a:t>
            </a:r>
            <a:endParaRPr lang="tr-TR" sz="1600" b="1" dirty="0">
              <a:solidFill>
                <a:schemeClr val="bg1"/>
              </a:solidFill>
            </a:endParaRPr>
          </a:p>
        </p:txBody>
      </p:sp>
      <p:sp>
        <p:nvSpPr>
          <p:cNvPr id="8" name="Unvan 1"/>
          <p:cNvSpPr>
            <a:spLocks noGrp="1"/>
          </p:cNvSpPr>
          <p:nvPr>
            <p:ph type="title"/>
          </p:nvPr>
        </p:nvSpPr>
        <p:spPr>
          <a:xfrm>
            <a:off x="467544" y="1210777"/>
            <a:ext cx="3972791" cy="1421175"/>
          </a:xfrm>
        </p:spPr>
        <p:txBody>
          <a:bodyPr>
            <a:normAutofit fontScale="90000"/>
          </a:bodyPr>
          <a:lstStyle/>
          <a:p>
            <a:r>
              <a:rPr lang="tr-TR" sz="1800" b="1" dirty="0" smtClean="0">
                <a:solidFill>
                  <a:srgbClr val="002060"/>
                </a:solidFill>
              </a:rPr>
              <a:t>HATAY/SAMANDAĞ </a:t>
            </a:r>
            <a:r>
              <a:rPr lang="tr-TR" sz="1800" b="1" dirty="0">
                <a:solidFill>
                  <a:srgbClr val="002060"/>
                </a:solidFill>
              </a:rPr>
              <a:t>ADEM NURAL MESLEKİ VE TEKNİK ANADOLU </a:t>
            </a:r>
            <a:r>
              <a:rPr lang="tr-TR" sz="1800" b="1" dirty="0" smtClean="0">
                <a:solidFill>
                  <a:srgbClr val="002060"/>
                </a:solidFill>
              </a:rPr>
              <a:t>LİSESİ</a:t>
            </a:r>
            <a:br>
              <a:rPr lang="tr-TR" sz="1800" b="1" dirty="0" smtClean="0">
                <a:solidFill>
                  <a:srgbClr val="002060"/>
                </a:solidFill>
              </a:rPr>
            </a:br>
            <a:r>
              <a:rPr lang="tr-TR" sz="1800" b="1" dirty="0" smtClean="0">
                <a:solidFill>
                  <a:srgbClr val="002060"/>
                </a:solidFill>
              </a:rPr>
              <a:t>Yapılan İş: Dolapları olmayan bir mutfak için yeni dolapların yapılması</a:t>
            </a:r>
            <a:endParaRPr lang="tr-TR" b="1" dirty="0">
              <a:solidFill>
                <a:srgbClr val="002060"/>
              </a:solidFill>
            </a:endParaRPr>
          </a:p>
        </p:txBody>
      </p:sp>
      <p:pic>
        <p:nvPicPr>
          <p:cNvPr id="9" name="Resim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43824" y="1428163"/>
            <a:ext cx="3168352" cy="1976117"/>
          </a:xfrm>
          <a:prstGeom prst="rect">
            <a:avLst/>
          </a:prstGeom>
        </p:spPr>
      </p:pic>
      <p:pic>
        <p:nvPicPr>
          <p:cNvPr id="10" name="Resim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2398" y="4293096"/>
            <a:ext cx="3206529" cy="2214183"/>
          </a:xfrm>
          <a:prstGeom prst="rect">
            <a:avLst/>
          </a:prstGeom>
        </p:spPr>
      </p:pic>
      <p:pic>
        <p:nvPicPr>
          <p:cNvPr id="11" name="Resim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7544" y="4289283"/>
            <a:ext cx="4215305" cy="2214184"/>
          </a:xfrm>
          <a:prstGeom prst="rect">
            <a:avLst/>
          </a:prstGeom>
        </p:spPr>
      </p:pic>
      <p:sp>
        <p:nvSpPr>
          <p:cNvPr id="3" name="Metin kutusu 2"/>
          <p:cNvSpPr txBox="1"/>
          <p:nvPr/>
        </p:nvSpPr>
        <p:spPr>
          <a:xfrm>
            <a:off x="5400091" y="932355"/>
            <a:ext cx="3112085" cy="369332"/>
          </a:xfrm>
          <a:prstGeom prst="rect">
            <a:avLst/>
          </a:prstGeom>
          <a:noFill/>
        </p:spPr>
        <p:txBody>
          <a:bodyPr wrap="square" rtlCol="0">
            <a:spAutoFit/>
          </a:bodyPr>
          <a:lstStyle/>
          <a:p>
            <a:r>
              <a:rPr lang="tr-TR" b="1" dirty="0" smtClean="0">
                <a:solidFill>
                  <a:srgbClr val="FF0000"/>
                </a:solidFill>
              </a:rPr>
              <a:t>Çalışma Öncesi Durum</a:t>
            </a:r>
            <a:endParaRPr lang="tr-TR" b="1" dirty="0">
              <a:solidFill>
                <a:srgbClr val="FF0000"/>
              </a:solidFill>
            </a:endParaRPr>
          </a:p>
        </p:txBody>
      </p:sp>
      <p:sp>
        <p:nvSpPr>
          <p:cNvPr id="12" name="Metin kutusu 11"/>
          <p:cNvSpPr txBox="1"/>
          <p:nvPr/>
        </p:nvSpPr>
        <p:spPr>
          <a:xfrm>
            <a:off x="5343824" y="3664022"/>
            <a:ext cx="3112085" cy="369332"/>
          </a:xfrm>
          <a:prstGeom prst="rect">
            <a:avLst/>
          </a:prstGeom>
          <a:noFill/>
        </p:spPr>
        <p:txBody>
          <a:bodyPr wrap="square" rtlCol="0">
            <a:spAutoFit/>
          </a:bodyPr>
          <a:lstStyle/>
          <a:p>
            <a:r>
              <a:rPr lang="tr-TR" b="1" dirty="0" smtClean="0">
                <a:solidFill>
                  <a:srgbClr val="FF0000"/>
                </a:solidFill>
              </a:rPr>
              <a:t>Çalışma Sonrası Durum</a:t>
            </a:r>
            <a:endParaRPr lang="tr-TR" b="1" dirty="0">
              <a:solidFill>
                <a:srgbClr val="FF0000"/>
              </a:solidFill>
            </a:endParaRPr>
          </a:p>
        </p:txBody>
      </p:sp>
      <p:sp>
        <p:nvSpPr>
          <p:cNvPr id="13" name="Metin kutusu 12"/>
          <p:cNvSpPr txBox="1"/>
          <p:nvPr/>
        </p:nvSpPr>
        <p:spPr>
          <a:xfrm>
            <a:off x="362800" y="3664022"/>
            <a:ext cx="3112085" cy="369332"/>
          </a:xfrm>
          <a:prstGeom prst="rect">
            <a:avLst/>
          </a:prstGeom>
          <a:noFill/>
        </p:spPr>
        <p:txBody>
          <a:bodyPr wrap="square" rtlCol="0">
            <a:spAutoFit/>
          </a:bodyPr>
          <a:lstStyle/>
          <a:p>
            <a:r>
              <a:rPr lang="tr-TR" b="1" dirty="0" smtClean="0">
                <a:solidFill>
                  <a:srgbClr val="FF0000"/>
                </a:solidFill>
              </a:rPr>
              <a:t>Çalışma Yapılırken</a:t>
            </a:r>
            <a:endParaRPr lang="tr-TR" b="1" dirty="0">
              <a:solidFill>
                <a:srgbClr val="FF0000"/>
              </a:solidFill>
            </a:endParaRPr>
          </a:p>
        </p:txBody>
      </p:sp>
      <p:pic>
        <p:nvPicPr>
          <p:cNvPr id="14" name="Picture 2" descr="meb logo ile ilgili görsel sonucu"/>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2653" y="83780"/>
            <a:ext cx="738948" cy="7389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82008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Metin kutusu"/>
          <p:cNvSpPr txBox="1">
            <a:spLocks noChangeArrowheads="1"/>
          </p:cNvSpPr>
          <p:nvPr/>
        </p:nvSpPr>
        <p:spPr bwMode="auto">
          <a:xfrm>
            <a:off x="225030" y="1074745"/>
            <a:ext cx="6426994"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spcAft>
                <a:spcPts val="1200"/>
              </a:spcAft>
              <a:buFontTx/>
              <a:buNone/>
            </a:pPr>
            <a:r>
              <a:rPr lang="tr-TR" altLang="tr-TR" sz="1900" dirty="0">
                <a:solidFill>
                  <a:prstClr val="black"/>
                </a:solidFill>
                <a:latin typeface="Arial" panose="020B0604020202020204" pitchFamily="34" charset="0"/>
              </a:rPr>
              <a:t>       </a:t>
            </a:r>
            <a:endParaRPr lang="tr-TR" altLang="tr-TR" sz="1800" dirty="0">
              <a:solidFill>
                <a:prstClr val="black"/>
              </a:solidFill>
              <a:latin typeface="Arial" panose="020B0604020202020204" pitchFamily="34" charset="0"/>
            </a:endParaRPr>
          </a:p>
        </p:txBody>
      </p:sp>
      <p:sp>
        <p:nvSpPr>
          <p:cNvPr id="2" name="Dikdörtgen 1"/>
          <p:cNvSpPr/>
          <p:nvPr/>
        </p:nvSpPr>
        <p:spPr>
          <a:xfrm>
            <a:off x="1763687" y="-24714"/>
            <a:ext cx="7272808" cy="830997"/>
          </a:xfrm>
          <a:prstGeom prst="rect">
            <a:avLst/>
          </a:prstGeom>
        </p:spPr>
        <p:txBody>
          <a:bodyPr wrap="square">
            <a:spAutoFit/>
          </a:bodyPr>
          <a:lstStyle/>
          <a:p>
            <a:endParaRPr lang="tr-TR" sz="1600" b="1" dirty="0" smtClean="0">
              <a:solidFill>
                <a:schemeClr val="bg1"/>
              </a:solidFill>
            </a:endParaRPr>
          </a:p>
          <a:p>
            <a:r>
              <a:rPr lang="tr-TR" sz="1600" b="1" dirty="0" smtClean="0">
                <a:solidFill>
                  <a:schemeClr val="bg1"/>
                </a:solidFill>
              </a:rPr>
              <a:t>KÜÇÜK ONARIM ÇALIŞMASI</a:t>
            </a:r>
            <a:endParaRPr lang="tr-TR" sz="1600" b="1" dirty="0">
              <a:solidFill>
                <a:schemeClr val="bg1"/>
              </a:solidFill>
            </a:endParaRPr>
          </a:p>
          <a:p>
            <a:endParaRPr lang="tr-TR" sz="1600" b="1" dirty="0">
              <a:solidFill>
                <a:schemeClr val="bg1"/>
              </a:solidFill>
            </a:endParaRPr>
          </a:p>
        </p:txBody>
      </p:sp>
      <p:sp>
        <p:nvSpPr>
          <p:cNvPr id="8" name="Unvan 1"/>
          <p:cNvSpPr>
            <a:spLocks noGrp="1"/>
          </p:cNvSpPr>
          <p:nvPr>
            <p:ph type="title"/>
          </p:nvPr>
        </p:nvSpPr>
        <p:spPr>
          <a:xfrm>
            <a:off x="467544" y="1210777"/>
            <a:ext cx="3972791" cy="1421175"/>
          </a:xfrm>
        </p:spPr>
        <p:txBody>
          <a:bodyPr>
            <a:normAutofit/>
          </a:bodyPr>
          <a:lstStyle/>
          <a:p>
            <a:r>
              <a:rPr lang="tr-TR" sz="1800" b="1" dirty="0" smtClean="0">
                <a:solidFill>
                  <a:srgbClr val="002060"/>
                </a:solidFill>
              </a:rPr>
              <a:t>MARMARİS/KÖYCEĞİZ </a:t>
            </a:r>
            <a:r>
              <a:rPr lang="tr-TR" sz="1800" b="1" dirty="0">
                <a:solidFill>
                  <a:srgbClr val="002060"/>
                </a:solidFill>
              </a:rPr>
              <a:t>MESLEKİ VE TEKNİK ANADOLU </a:t>
            </a:r>
            <a:r>
              <a:rPr lang="tr-TR" sz="1800" b="1" dirty="0" smtClean="0">
                <a:solidFill>
                  <a:srgbClr val="002060"/>
                </a:solidFill>
              </a:rPr>
              <a:t>LİSESİ</a:t>
            </a:r>
            <a:br>
              <a:rPr lang="tr-TR" sz="1800" b="1" dirty="0" smtClean="0">
                <a:solidFill>
                  <a:srgbClr val="002060"/>
                </a:solidFill>
              </a:rPr>
            </a:br>
            <a:r>
              <a:rPr lang="tr-TR" sz="1800" b="1" dirty="0" smtClean="0">
                <a:solidFill>
                  <a:srgbClr val="002060"/>
                </a:solidFill>
              </a:rPr>
              <a:t>Yapılan İş: Kaynak ile demir kapı yapımı ve yenileme çalışması</a:t>
            </a:r>
            <a:endParaRPr lang="tr-TR" b="1" dirty="0">
              <a:solidFill>
                <a:srgbClr val="002060"/>
              </a:solidFill>
            </a:endParaRPr>
          </a:p>
        </p:txBody>
      </p:sp>
      <p:pic>
        <p:nvPicPr>
          <p:cNvPr id="9" name="Resim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43824" y="1428163"/>
            <a:ext cx="3168352" cy="1976117"/>
          </a:xfrm>
          <a:prstGeom prst="rect">
            <a:avLst/>
          </a:prstGeom>
        </p:spPr>
      </p:pic>
      <p:pic>
        <p:nvPicPr>
          <p:cNvPr id="10" name="Resim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2398" y="4293096"/>
            <a:ext cx="3206529" cy="2214183"/>
          </a:xfrm>
          <a:prstGeom prst="rect">
            <a:avLst/>
          </a:prstGeom>
        </p:spPr>
      </p:pic>
      <p:pic>
        <p:nvPicPr>
          <p:cNvPr id="11" name="Resim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7544" y="4289283"/>
            <a:ext cx="4215305" cy="2214184"/>
          </a:xfrm>
          <a:prstGeom prst="rect">
            <a:avLst/>
          </a:prstGeom>
        </p:spPr>
      </p:pic>
      <p:sp>
        <p:nvSpPr>
          <p:cNvPr id="3" name="Metin kutusu 2"/>
          <p:cNvSpPr txBox="1"/>
          <p:nvPr/>
        </p:nvSpPr>
        <p:spPr>
          <a:xfrm>
            <a:off x="5400091" y="932355"/>
            <a:ext cx="3112085" cy="369332"/>
          </a:xfrm>
          <a:prstGeom prst="rect">
            <a:avLst/>
          </a:prstGeom>
          <a:noFill/>
        </p:spPr>
        <p:txBody>
          <a:bodyPr wrap="square" rtlCol="0">
            <a:spAutoFit/>
          </a:bodyPr>
          <a:lstStyle/>
          <a:p>
            <a:r>
              <a:rPr lang="tr-TR" b="1" dirty="0" smtClean="0">
                <a:solidFill>
                  <a:srgbClr val="FF0000"/>
                </a:solidFill>
              </a:rPr>
              <a:t>Çalışma Öncesi Durum</a:t>
            </a:r>
            <a:endParaRPr lang="tr-TR" b="1" dirty="0">
              <a:solidFill>
                <a:srgbClr val="FF0000"/>
              </a:solidFill>
            </a:endParaRPr>
          </a:p>
        </p:txBody>
      </p:sp>
      <p:sp>
        <p:nvSpPr>
          <p:cNvPr id="12" name="Metin kutusu 11"/>
          <p:cNvSpPr txBox="1"/>
          <p:nvPr/>
        </p:nvSpPr>
        <p:spPr>
          <a:xfrm>
            <a:off x="5343824" y="3664022"/>
            <a:ext cx="3112085" cy="369332"/>
          </a:xfrm>
          <a:prstGeom prst="rect">
            <a:avLst/>
          </a:prstGeom>
          <a:noFill/>
        </p:spPr>
        <p:txBody>
          <a:bodyPr wrap="square" rtlCol="0">
            <a:spAutoFit/>
          </a:bodyPr>
          <a:lstStyle/>
          <a:p>
            <a:r>
              <a:rPr lang="tr-TR" b="1" dirty="0" smtClean="0">
                <a:solidFill>
                  <a:srgbClr val="FF0000"/>
                </a:solidFill>
              </a:rPr>
              <a:t>Çalışma Sonrası Durum</a:t>
            </a:r>
            <a:endParaRPr lang="tr-TR" b="1" dirty="0">
              <a:solidFill>
                <a:srgbClr val="FF0000"/>
              </a:solidFill>
            </a:endParaRPr>
          </a:p>
        </p:txBody>
      </p:sp>
      <p:sp>
        <p:nvSpPr>
          <p:cNvPr id="13" name="Metin kutusu 12"/>
          <p:cNvSpPr txBox="1"/>
          <p:nvPr/>
        </p:nvSpPr>
        <p:spPr>
          <a:xfrm>
            <a:off x="362800" y="3664022"/>
            <a:ext cx="3112085" cy="369332"/>
          </a:xfrm>
          <a:prstGeom prst="rect">
            <a:avLst/>
          </a:prstGeom>
          <a:noFill/>
        </p:spPr>
        <p:txBody>
          <a:bodyPr wrap="square" rtlCol="0">
            <a:spAutoFit/>
          </a:bodyPr>
          <a:lstStyle/>
          <a:p>
            <a:r>
              <a:rPr lang="tr-TR" b="1" dirty="0" smtClean="0">
                <a:solidFill>
                  <a:srgbClr val="FF0000"/>
                </a:solidFill>
              </a:rPr>
              <a:t>Çalışma Yapılırken</a:t>
            </a:r>
            <a:endParaRPr lang="tr-TR" b="1" dirty="0">
              <a:solidFill>
                <a:srgbClr val="FF0000"/>
              </a:solidFill>
            </a:endParaRPr>
          </a:p>
        </p:txBody>
      </p:sp>
      <p:pic>
        <p:nvPicPr>
          <p:cNvPr id="14" name="Resim 13" descr="F:\Resimler-Video ve Haberler\Köyceğiz-Köyceğiz MTAL\2.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43824" y="1436095"/>
            <a:ext cx="3168352" cy="1968185"/>
          </a:xfrm>
          <a:prstGeom prst="rect">
            <a:avLst/>
          </a:prstGeom>
          <a:noFill/>
          <a:ln>
            <a:noFill/>
          </a:ln>
        </p:spPr>
      </p:pic>
      <p:pic>
        <p:nvPicPr>
          <p:cNvPr id="15" name="Resim 14" descr="F:\Resimler-Video ve Haberler\Köyceğiz-Köyceğiz MTAL\6.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7544" y="4289282"/>
            <a:ext cx="4215304" cy="2214185"/>
          </a:xfrm>
          <a:prstGeom prst="rect">
            <a:avLst/>
          </a:prstGeom>
          <a:noFill/>
          <a:ln>
            <a:noFill/>
          </a:ln>
        </p:spPr>
      </p:pic>
      <p:pic>
        <p:nvPicPr>
          <p:cNvPr id="16" name="Resim 15" descr="F:\Resimler-Video ve Haberler\Köyceğiz-Köyceğiz MTAL\9.JP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92080" y="4149080"/>
            <a:ext cx="3456384" cy="2354387"/>
          </a:xfrm>
          <a:prstGeom prst="rect">
            <a:avLst/>
          </a:prstGeom>
          <a:noFill/>
          <a:ln>
            <a:noFill/>
          </a:ln>
        </p:spPr>
      </p:pic>
      <p:pic>
        <p:nvPicPr>
          <p:cNvPr id="17" name="Picture 2" descr="meb logo ile ilgili görsel sonucu"/>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9476" y="44623"/>
            <a:ext cx="922124" cy="10211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79500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39116" y="1124744"/>
            <a:ext cx="8229600" cy="4680520"/>
          </a:xfrm>
        </p:spPr>
        <p:txBody>
          <a:bodyPr>
            <a:normAutofit/>
          </a:bodyPr>
          <a:lstStyle/>
          <a:p>
            <a:pPr marL="0" indent="-514350" algn="just">
              <a:buNone/>
            </a:pPr>
            <a:r>
              <a:rPr lang="tr-TR" sz="2800" dirty="0" smtClean="0">
                <a:latin typeface="Times New Roman" pitchFamily="18" charset="0"/>
                <a:cs typeface="Times New Roman" pitchFamily="18" charset="0"/>
              </a:rPr>
              <a:t>	</a:t>
            </a:r>
          </a:p>
        </p:txBody>
      </p:sp>
      <p:sp>
        <p:nvSpPr>
          <p:cNvPr id="8" name="2 İçerik Yer Tutucusu"/>
          <p:cNvSpPr txBox="1">
            <a:spLocks/>
          </p:cNvSpPr>
          <p:nvPr/>
        </p:nvSpPr>
        <p:spPr>
          <a:xfrm>
            <a:off x="0" y="0"/>
            <a:ext cx="9144000" cy="980728"/>
          </a:xfrm>
          <a:prstGeom prst="rect">
            <a:avLst/>
          </a:prstGeom>
          <a:solidFill>
            <a:srgbClr val="C00000"/>
          </a:solidFill>
        </p:spPr>
        <p:txBody>
          <a:bodyPr vert="horz" lIns="91440" tIns="45720" rIns="91440" bIns="45720" rtlCol="0" anchor="ctr" anchorCtr="0">
            <a:noAutofit/>
          </a:bodyPr>
          <a:lstStyle/>
          <a:p>
            <a:pPr algn="ctr"/>
            <a:endParaRPr lang="tr-TR" sz="2800" b="1" dirty="0">
              <a:solidFill>
                <a:schemeClr val="bg1"/>
              </a:solidFill>
            </a:endParaRPr>
          </a:p>
        </p:txBody>
      </p:sp>
      <p:pic>
        <p:nvPicPr>
          <p:cNvPr id="9" name="Picture 2" descr="http://www.meb.gov.tr/webmaster/mebwebmaster/MEBlogo.jpg"/>
          <p:cNvPicPr>
            <a:picLocks noChangeAspect="1" noChangeArrowheads="1"/>
          </p:cNvPicPr>
          <p:nvPr/>
        </p:nvPicPr>
        <p:blipFill>
          <a:blip r:embed="rId3" cstate="print"/>
          <a:srcRect/>
          <a:stretch>
            <a:fillRect/>
          </a:stretch>
        </p:blipFill>
        <p:spPr bwMode="auto">
          <a:xfrm>
            <a:off x="251521" y="116636"/>
            <a:ext cx="720080" cy="714899"/>
          </a:xfrm>
          <a:prstGeom prst="rect">
            <a:avLst/>
          </a:prstGeom>
          <a:noFill/>
        </p:spPr>
      </p:pic>
      <p:sp>
        <p:nvSpPr>
          <p:cNvPr id="6" name="5 Metin kutusu"/>
          <p:cNvSpPr txBox="1"/>
          <p:nvPr/>
        </p:nvSpPr>
        <p:spPr>
          <a:xfrm>
            <a:off x="251521" y="259531"/>
            <a:ext cx="8775004" cy="461665"/>
          </a:xfrm>
          <a:prstGeom prst="rect">
            <a:avLst/>
          </a:prstGeom>
          <a:noFill/>
        </p:spPr>
        <p:txBody>
          <a:bodyPr wrap="square">
            <a:spAutoFit/>
          </a:bodyPr>
          <a:lstStyle/>
          <a:p>
            <a:pPr algn="ctr" fontAlgn="auto">
              <a:spcBef>
                <a:spcPts val="0"/>
              </a:spcBef>
              <a:spcAft>
                <a:spcPts val="0"/>
              </a:spcAft>
              <a:defRPr/>
            </a:pPr>
            <a:r>
              <a:rPr lang="tr-TR" sz="2400" b="1" dirty="0" smtClean="0">
                <a:solidFill>
                  <a:schemeClr val="bg1"/>
                </a:solidFill>
              </a:rPr>
              <a:t>PROJE TANIMI</a:t>
            </a:r>
            <a:endParaRPr lang="tr-TR" sz="2400" b="1" dirty="0">
              <a:solidFill>
                <a:schemeClr val="bg1"/>
              </a:solidFill>
            </a:endParaRPr>
          </a:p>
        </p:txBody>
      </p:sp>
      <p:sp>
        <p:nvSpPr>
          <p:cNvPr id="4" name="Dikdörtgen 3"/>
          <p:cNvSpPr/>
          <p:nvPr/>
        </p:nvSpPr>
        <p:spPr>
          <a:xfrm>
            <a:off x="539116" y="1124748"/>
            <a:ext cx="7560840" cy="830997"/>
          </a:xfrm>
          <a:prstGeom prst="rect">
            <a:avLst/>
          </a:prstGeom>
        </p:spPr>
        <p:txBody>
          <a:bodyPr wrap="square">
            <a:spAutoFit/>
          </a:bodyPr>
          <a:lstStyle/>
          <a:p>
            <a:pPr algn="just"/>
            <a:r>
              <a:rPr lang="tr-TR" sz="2400" dirty="0" smtClean="0"/>
              <a:t> </a:t>
            </a:r>
          </a:p>
          <a:p>
            <a:pPr algn="just"/>
            <a:endParaRPr lang="tr-TR" sz="2400" dirty="0"/>
          </a:p>
        </p:txBody>
      </p:sp>
      <p:sp>
        <p:nvSpPr>
          <p:cNvPr id="2" name="Dikdörtgen 1"/>
          <p:cNvSpPr/>
          <p:nvPr/>
        </p:nvSpPr>
        <p:spPr>
          <a:xfrm>
            <a:off x="251523" y="1268761"/>
            <a:ext cx="8775004" cy="2074414"/>
          </a:xfrm>
          <a:prstGeom prst="rect">
            <a:avLst/>
          </a:prstGeom>
        </p:spPr>
        <p:txBody>
          <a:bodyPr wrap="square">
            <a:spAutoFit/>
          </a:bodyPr>
          <a:lstStyle/>
          <a:p>
            <a:pPr algn="just">
              <a:lnSpc>
                <a:spcPct val="115000"/>
              </a:lnSpc>
            </a:pPr>
            <a:endParaRPr lang="tr-TR" sz="2000" dirty="0" smtClean="0">
              <a:solidFill>
                <a:schemeClr val="accent6">
                  <a:lumMod val="75000"/>
                </a:schemeClr>
              </a:solidFill>
              <a:ea typeface="Times New Roman"/>
              <a:cs typeface="Times New Roman"/>
            </a:endParaRPr>
          </a:p>
          <a:p>
            <a:pPr lvl="0" algn="just">
              <a:lnSpc>
                <a:spcPct val="115000"/>
              </a:lnSpc>
            </a:pPr>
            <a:endParaRPr lang="tr-TR" sz="2000" dirty="0" smtClean="0">
              <a:ea typeface="Times New Roman"/>
              <a:cs typeface="Times New Roman"/>
            </a:endParaRPr>
          </a:p>
          <a:p>
            <a:pPr lvl="0" algn="just">
              <a:lnSpc>
                <a:spcPct val="115000"/>
              </a:lnSpc>
            </a:pPr>
            <a:endParaRPr lang="tr-TR" dirty="0" smtClean="0">
              <a:ea typeface="Times New Roman"/>
              <a:cs typeface="Times New Roman"/>
            </a:endParaRPr>
          </a:p>
          <a:p>
            <a:pPr lvl="0" algn="just">
              <a:lnSpc>
                <a:spcPct val="115000"/>
              </a:lnSpc>
            </a:pPr>
            <a:endParaRPr lang="tr-TR" dirty="0" smtClean="0">
              <a:ea typeface="Times New Roman"/>
              <a:cs typeface="Times New Roman"/>
            </a:endParaRPr>
          </a:p>
          <a:p>
            <a:pPr lvl="0" algn="just">
              <a:lnSpc>
                <a:spcPct val="115000"/>
              </a:lnSpc>
            </a:pPr>
            <a:endParaRPr lang="tr-TR" dirty="0" smtClean="0">
              <a:ea typeface="Times New Roman"/>
              <a:cs typeface="Times New Roman"/>
            </a:endParaRPr>
          </a:p>
          <a:p>
            <a:pPr lvl="0" algn="just">
              <a:lnSpc>
                <a:spcPct val="115000"/>
              </a:lnSpc>
            </a:pPr>
            <a:endParaRPr lang="tr-TR" dirty="0">
              <a:ea typeface="Times New Roman"/>
              <a:cs typeface="Times New Roman"/>
            </a:endParaRPr>
          </a:p>
        </p:txBody>
      </p:sp>
      <p:sp>
        <p:nvSpPr>
          <p:cNvPr id="5" name="Dikdörtgen 4"/>
          <p:cNvSpPr/>
          <p:nvPr/>
        </p:nvSpPr>
        <p:spPr>
          <a:xfrm>
            <a:off x="622784" y="1119871"/>
            <a:ext cx="7631975" cy="4062651"/>
          </a:xfrm>
          <a:prstGeom prst="rect">
            <a:avLst/>
          </a:prstGeom>
        </p:spPr>
        <p:txBody>
          <a:bodyPr wrap="square">
            <a:spAutoFit/>
          </a:bodyPr>
          <a:lstStyle/>
          <a:p>
            <a:endParaRPr lang="tr-TR" dirty="0"/>
          </a:p>
          <a:p>
            <a:pPr algn="just"/>
            <a:r>
              <a:rPr lang="tr-TR" sz="2000" dirty="0" smtClean="0"/>
              <a:t>     Bu </a:t>
            </a:r>
            <a:r>
              <a:rPr lang="tr-TR" sz="2000" dirty="0" err="1" smtClean="0"/>
              <a:t>proje,okulun</a:t>
            </a:r>
            <a:r>
              <a:rPr lang="tr-TR" sz="2000" dirty="0" smtClean="0"/>
              <a:t> </a:t>
            </a:r>
            <a:r>
              <a:rPr lang="tr-TR" sz="2000" dirty="0"/>
              <a:t>bulunduğu mahallede, bulunmadığı takdirde sırasıyla ilçede </a:t>
            </a:r>
            <a:r>
              <a:rPr lang="tr-TR" sz="2000" dirty="0" smtClean="0"/>
              <a:t>veya il içinde </a:t>
            </a:r>
            <a:r>
              <a:rPr lang="tr-TR" sz="2000" dirty="0"/>
              <a:t>tespit edilen belirli sayıdaki </a:t>
            </a:r>
            <a:r>
              <a:rPr lang="tr-TR" sz="2000" b="1" dirty="0">
                <a:solidFill>
                  <a:srgbClr val="FF0000"/>
                </a:solidFill>
              </a:rPr>
              <a:t>ihtiyaç sahibi </a:t>
            </a:r>
            <a:r>
              <a:rPr lang="tr-TR" sz="2000" b="1" dirty="0" smtClean="0">
                <a:solidFill>
                  <a:srgbClr val="FF0000"/>
                </a:solidFill>
              </a:rPr>
              <a:t>yoksul </a:t>
            </a:r>
            <a:r>
              <a:rPr lang="tr-TR" sz="2000" dirty="0" smtClean="0"/>
              <a:t>veya </a:t>
            </a:r>
            <a:r>
              <a:rPr lang="tr-TR" sz="2000" b="1" dirty="0" smtClean="0">
                <a:solidFill>
                  <a:srgbClr val="FF0000"/>
                </a:solidFill>
              </a:rPr>
              <a:t>muhtaç</a:t>
            </a:r>
            <a:r>
              <a:rPr lang="tr-TR" sz="2000" dirty="0" smtClean="0"/>
              <a:t>  durumdaki kişilerin;</a:t>
            </a:r>
          </a:p>
          <a:p>
            <a:pPr marL="712788" indent="-266700" algn="just">
              <a:buFont typeface="Wingdings" panose="05000000000000000000" pitchFamily="2" charset="2"/>
              <a:buChar char="ü"/>
              <a:tabLst>
                <a:tab pos="893763" algn="l"/>
              </a:tabLst>
            </a:pPr>
            <a:r>
              <a:rPr lang="tr-TR" sz="2000" dirty="0"/>
              <a:t>	</a:t>
            </a:r>
            <a:r>
              <a:rPr lang="tr-TR" sz="2000" dirty="0" smtClean="0"/>
              <a:t>Evlerinin bölümlerinin küçük  </a:t>
            </a:r>
            <a:r>
              <a:rPr lang="tr-TR" sz="2000" b="1" dirty="0" smtClean="0">
                <a:solidFill>
                  <a:srgbClr val="FF0000"/>
                </a:solidFill>
              </a:rPr>
              <a:t>bakım</a:t>
            </a:r>
            <a:r>
              <a:rPr lang="tr-TR" sz="2000" dirty="0" smtClean="0"/>
              <a:t> ve </a:t>
            </a:r>
            <a:r>
              <a:rPr lang="tr-TR" sz="2000" b="1" dirty="0" smtClean="0">
                <a:solidFill>
                  <a:srgbClr val="FF0000"/>
                </a:solidFill>
              </a:rPr>
              <a:t>onarımlarının</a:t>
            </a:r>
            <a:r>
              <a:rPr lang="tr-TR" sz="2000" dirty="0" smtClean="0"/>
              <a:t>, </a:t>
            </a:r>
          </a:p>
          <a:p>
            <a:pPr marL="893763" indent="-447675" algn="just">
              <a:buFont typeface="Wingdings" panose="05000000000000000000" pitchFamily="2" charset="2"/>
              <a:buChar char="ü"/>
              <a:tabLst>
                <a:tab pos="893763" algn="l"/>
              </a:tabLst>
            </a:pPr>
            <a:r>
              <a:rPr lang="tr-TR" sz="2000" dirty="0"/>
              <a:t>	</a:t>
            </a:r>
            <a:r>
              <a:rPr lang="tr-TR" sz="2000" dirty="0" smtClean="0"/>
              <a:t>Evlerinde </a:t>
            </a:r>
            <a:r>
              <a:rPr lang="tr-TR" sz="2000" dirty="0"/>
              <a:t>bulunan kullanılamaz </a:t>
            </a:r>
            <a:r>
              <a:rPr lang="tr-TR" sz="2000" dirty="0" smtClean="0"/>
              <a:t>veya eskimiş durumdaki eşyalarının</a:t>
            </a:r>
            <a:r>
              <a:rPr lang="tr-TR" sz="2000" dirty="0"/>
              <a:t> </a:t>
            </a:r>
            <a:r>
              <a:rPr lang="tr-TR" sz="2000" b="1" dirty="0" smtClean="0">
                <a:solidFill>
                  <a:srgbClr val="FF0000"/>
                </a:solidFill>
              </a:rPr>
              <a:t>tamir ya da değişim </a:t>
            </a:r>
            <a:r>
              <a:rPr lang="tr-TR" sz="2000" dirty="0" smtClean="0"/>
              <a:t>gerektiren küçük onarımlarının,</a:t>
            </a:r>
          </a:p>
          <a:p>
            <a:pPr marL="712788" indent="-266700" algn="just">
              <a:buFont typeface="Wingdings" panose="05000000000000000000" pitchFamily="2" charset="2"/>
              <a:buChar char="ü"/>
              <a:tabLst>
                <a:tab pos="893763" algn="l"/>
              </a:tabLst>
            </a:pPr>
            <a:r>
              <a:rPr lang="tr-TR" sz="2000" dirty="0"/>
              <a:t>	</a:t>
            </a:r>
            <a:r>
              <a:rPr lang="tr-TR" sz="2000" dirty="0" smtClean="0"/>
              <a:t>Hayatlarını  kolaylaştırıcı </a:t>
            </a:r>
            <a:r>
              <a:rPr lang="tr-TR" sz="2000" b="1" dirty="0" smtClean="0">
                <a:solidFill>
                  <a:srgbClr val="FF0000"/>
                </a:solidFill>
              </a:rPr>
              <a:t>bilgilendirme</a:t>
            </a:r>
            <a:r>
              <a:rPr lang="tr-TR" sz="2000" dirty="0" smtClean="0"/>
              <a:t> ya da </a:t>
            </a:r>
            <a:r>
              <a:rPr lang="tr-TR" sz="2000" b="1" dirty="0" smtClean="0">
                <a:solidFill>
                  <a:srgbClr val="FF0000"/>
                </a:solidFill>
              </a:rPr>
              <a:t>yardımların</a:t>
            </a:r>
            <a:r>
              <a:rPr lang="tr-TR" sz="2000" dirty="0" smtClean="0"/>
              <a:t>,</a:t>
            </a:r>
          </a:p>
          <a:p>
            <a:pPr marL="712788" indent="-266700" algn="just">
              <a:buFont typeface="Wingdings" panose="05000000000000000000" pitchFamily="2" charset="2"/>
              <a:buChar char="ü"/>
              <a:tabLst>
                <a:tab pos="893763" algn="l"/>
              </a:tabLst>
            </a:pPr>
            <a:r>
              <a:rPr lang="tr-TR" sz="2000" dirty="0"/>
              <a:t>	</a:t>
            </a:r>
            <a:r>
              <a:rPr lang="tr-TR" sz="2000" dirty="0" smtClean="0"/>
              <a:t>Onları sevindirecek, mutlu edecek </a:t>
            </a:r>
            <a:r>
              <a:rPr lang="tr-TR" sz="2000" b="1" dirty="0" smtClean="0">
                <a:solidFill>
                  <a:srgbClr val="FF0000"/>
                </a:solidFill>
              </a:rPr>
              <a:t>maddi ya da manevi dokunuşların</a:t>
            </a:r>
            <a:r>
              <a:rPr lang="tr-TR" sz="2000" b="1" dirty="0">
                <a:solidFill>
                  <a:srgbClr val="FF0000"/>
                </a:solidFill>
              </a:rPr>
              <a:t>		</a:t>
            </a:r>
            <a:endParaRPr lang="tr-TR" sz="2000" b="1" dirty="0" smtClean="0">
              <a:solidFill>
                <a:srgbClr val="FF0000"/>
              </a:solidFill>
            </a:endParaRPr>
          </a:p>
          <a:p>
            <a:pPr algn="just"/>
            <a:r>
              <a:rPr lang="tr-TR" sz="2000" dirty="0" smtClean="0"/>
              <a:t> toplum </a:t>
            </a:r>
            <a:r>
              <a:rPr lang="tr-TR" sz="2000" dirty="0"/>
              <a:t>hizmeti kapsamında belirli bir plan ve proje </a:t>
            </a:r>
            <a:r>
              <a:rPr lang="tr-TR" sz="2000" dirty="0" smtClean="0"/>
              <a:t>dahilinde mesleki ve teknik anadolu lisesi öğretmen ve öğrencilerince </a:t>
            </a:r>
            <a:r>
              <a:rPr lang="tr-TR" sz="2000" b="1" dirty="0" smtClean="0">
                <a:solidFill>
                  <a:srgbClr val="FF0000"/>
                </a:solidFill>
              </a:rPr>
              <a:t>yerel imkanlarla </a:t>
            </a:r>
            <a:r>
              <a:rPr lang="tr-TR" sz="2000" dirty="0" smtClean="0"/>
              <a:t>yapılmasını kapsar.</a:t>
            </a:r>
            <a:endParaRPr lang="tr-TR" sz="2000" dirty="0">
              <a:solidFill>
                <a:srgbClr val="FF0000"/>
              </a:solidFill>
            </a:endParaRPr>
          </a:p>
        </p:txBody>
      </p:sp>
      <p:pic>
        <p:nvPicPr>
          <p:cNvPr id="3074" name="Picture 2" descr="meb logo ile ilgili görsel sonucu"/>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2653" y="83780"/>
            <a:ext cx="738948" cy="7389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45615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Metin kutusu"/>
          <p:cNvSpPr txBox="1">
            <a:spLocks noChangeArrowheads="1"/>
          </p:cNvSpPr>
          <p:nvPr/>
        </p:nvSpPr>
        <p:spPr bwMode="auto">
          <a:xfrm>
            <a:off x="225030" y="1074745"/>
            <a:ext cx="6426994"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spcAft>
                <a:spcPts val="1200"/>
              </a:spcAft>
              <a:buFontTx/>
              <a:buNone/>
            </a:pPr>
            <a:r>
              <a:rPr lang="tr-TR" altLang="tr-TR" sz="1900" dirty="0">
                <a:solidFill>
                  <a:prstClr val="black"/>
                </a:solidFill>
                <a:latin typeface="Arial" panose="020B0604020202020204" pitchFamily="34" charset="0"/>
              </a:rPr>
              <a:t>       </a:t>
            </a:r>
            <a:endParaRPr lang="tr-TR" altLang="tr-TR" sz="1800" dirty="0">
              <a:solidFill>
                <a:prstClr val="black"/>
              </a:solidFill>
              <a:latin typeface="Arial" panose="020B0604020202020204" pitchFamily="34" charset="0"/>
            </a:endParaRPr>
          </a:p>
        </p:txBody>
      </p:sp>
      <p:sp>
        <p:nvSpPr>
          <p:cNvPr id="2" name="Dikdörtgen 1"/>
          <p:cNvSpPr/>
          <p:nvPr/>
        </p:nvSpPr>
        <p:spPr>
          <a:xfrm>
            <a:off x="1763688" y="-33050"/>
            <a:ext cx="7272808" cy="830997"/>
          </a:xfrm>
          <a:prstGeom prst="rect">
            <a:avLst/>
          </a:prstGeom>
        </p:spPr>
        <p:txBody>
          <a:bodyPr wrap="square">
            <a:spAutoFit/>
          </a:bodyPr>
          <a:lstStyle/>
          <a:p>
            <a:endParaRPr lang="tr-TR" sz="1600" b="1" dirty="0" smtClean="0">
              <a:solidFill>
                <a:schemeClr val="bg1"/>
              </a:solidFill>
            </a:endParaRPr>
          </a:p>
          <a:p>
            <a:r>
              <a:rPr lang="tr-TR" sz="1600" b="1" dirty="0" smtClean="0">
                <a:solidFill>
                  <a:schemeClr val="bg1"/>
                </a:solidFill>
              </a:rPr>
              <a:t>KÜÇÜK ONARIM ÇALIŞMASI</a:t>
            </a:r>
            <a:endParaRPr lang="tr-TR" sz="1600" b="1" dirty="0">
              <a:solidFill>
                <a:schemeClr val="bg1"/>
              </a:solidFill>
            </a:endParaRPr>
          </a:p>
          <a:p>
            <a:endParaRPr lang="tr-TR" sz="1600" b="1" dirty="0">
              <a:solidFill>
                <a:schemeClr val="bg1"/>
              </a:solidFill>
            </a:endParaRPr>
          </a:p>
        </p:txBody>
      </p:sp>
      <p:sp>
        <p:nvSpPr>
          <p:cNvPr id="8" name="Unvan 1"/>
          <p:cNvSpPr>
            <a:spLocks noGrp="1"/>
          </p:cNvSpPr>
          <p:nvPr>
            <p:ph type="title"/>
          </p:nvPr>
        </p:nvSpPr>
        <p:spPr>
          <a:xfrm>
            <a:off x="467544" y="1210777"/>
            <a:ext cx="3972791" cy="1421175"/>
          </a:xfrm>
        </p:spPr>
        <p:txBody>
          <a:bodyPr>
            <a:normAutofit/>
          </a:bodyPr>
          <a:lstStyle/>
          <a:p>
            <a:r>
              <a:rPr lang="tr-TR" sz="1800" b="1" dirty="0" smtClean="0">
                <a:solidFill>
                  <a:srgbClr val="002060"/>
                </a:solidFill>
              </a:rPr>
              <a:t>HATAY/EROL BİLECİK </a:t>
            </a:r>
            <a:r>
              <a:rPr lang="tr-TR" sz="1800" b="1" dirty="0">
                <a:solidFill>
                  <a:srgbClr val="002060"/>
                </a:solidFill>
              </a:rPr>
              <a:t>MESLEKİ VE TEKNİK ANADOLU </a:t>
            </a:r>
            <a:r>
              <a:rPr lang="tr-TR" sz="1800" b="1" dirty="0" smtClean="0">
                <a:solidFill>
                  <a:srgbClr val="002060"/>
                </a:solidFill>
              </a:rPr>
              <a:t>LİSESİ</a:t>
            </a:r>
            <a:br>
              <a:rPr lang="tr-TR" sz="1800" b="1" dirty="0" smtClean="0">
                <a:solidFill>
                  <a:srgbClr val="002060"/>
                </a:solidFill>
              </a:rPr>
            </a:br>
            <a:r>
              <a:rPr lang="tr-TR" sz="1800" b="1" dirty="0" smtClean="0">
                <a:solidFill>
                  <a:srgbClr val="002060"/>
                </a:solidFill>
              </a:rPr>
              <a:t>Yapılan İş: Mutfak dolabı tasarım ve monte etme işlemi</a:t>
            </a:r>
            <a:endParaRPr lang="tr-TR" b="1" dirty="0">
              <a:solidFill>
                <a:srgbClr val="002060"/>
              </a:solidFill>
            </a:endParaRPr>
          </a:p>
        </p:txBody>
      </p:sp>
      <p:pic>
        <p:nvPicPr>
          <p:cNvPr id="9" name="Resim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43824" y="1428163"/>
            <a:ext cx="3168352" cy="1976117"/>
          </a:xfrm>
          <a:prstGeom prst="rect">
            <a:avLst/>
          </a:prstGeom>
        </p:spPr>
      </p:pic>
      <p:pic>
        <p:nvPicPr>
          <p:cNvPr id="10" name="Resim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2398" y="4293096"/>
            <a:ext cx="3206529" cy="2214183"/>
          </a:xfrm>
          <a:prstGeom prst="rect">
            <a:avLst/>
          </a:prstGeom>
        </p:spPr>
      </p:pic>
      <p:pic>
        <p:nvPicPr>
          <p:cNvPr id="11" name="Resim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7544" y="4289283"/>
            <a:ext cx="4215305" cy="2214184"/>
          </a:xfrm>
          <a:prstGeom prst="rect">
            <a:avLst/>
          </a:prstGeom>
        </p:spPr>
      </p:pic>
      <p:sp>
        <p:nvSpPr>
          <p:cNvPr id="3" name="Metin kutusu 2"/>
          <p:cNvSpPr txBox="1"/>
          <p:nvPr/>
        </p:nvSpPr>
        <p:spPr>
          <a:xfrm>
            <a:off x="5400091" y="932355"/>
            <a:ext cx="3112085" cy="369332"/>
          </a:xfrm>
          <a:prstGeom prst="rect">
            <a:avLst/>
          </a:prstGeom>
          <a:noFill/>
        </p:spPr>
        <p:txBody>
          <a:bodyPr wrap="square" rtlCol="0">
            <a:spAutoFit/>
          </a:bodyPr>
          <a:lstStyle/>
          <a:p>
            <a:r>
              <a:rPr lang="tr-TR" b="1" dirty="0" smtClean="0">
                <a:solidFill>
                  <a:srgbClr val="FF0000"/>
                </a:solidFill>
              </a:rPr>
              <a:t>Çalışma Öncesi Durum</a:t>
            </a:r>
            <a:endParaRPr lang="tr-TR" b="1" dirty="0">
              <a:solidFill>
                <a:srgbClr val="FF0000"/>
              </a:solidFill>
            </a:endParaRPr>
          </a:p>
        </p:txBody>
      </p:sp>
      <p:sp>
        <p:nvSpPr>
          <p:cNvPr id="12" name="Metin kutusu 11"/>
          <p:cNvSpPr txBox="1"/>
          <p:nvPr/>
        </p:nvSpPr>
        <p:spPr>
          <a:xfrm>
            <a:off x="5343824" y="3664022"/>
            <a:ext cx="3112085" cy="369332"/>
          </a:xfrm>
          <a:prstGeom prst="rect">
            <a:avLst/>
          </a:prstGeom>
          <a:noFill/>
        </p:spPr>
        <p:txBody>
          <a:bodyPr wrap="square" rtlCol="0">
            <a:spAutoFit/>
          </a:bodyPr>
          <a:lstStyle/>
          <a:p>
            <a:r>
              <a:rPr lang="tr-TR" b="1" dirty="0" smtClean="0">
                <a:solidFill>
                  <a:srgbClr val="FF0000"/>
                </a:solidFill>
              </a:rPr>
              <a:t>Çalışma Sonrası Durum</a:t>
            </a:r>
            <a:endParaRPr lang="tr-TR" b="1" dirty="0">
              <a:solidFill>
                <a:srgbClr val="FF0000"/>
              </a:solidFill>
            </a:endParaRPr>
          </a:p>
        </p:txBody>
      </p:sp>
      <p:sp>
        <p:nvSpPr>
          <p:cNvPr id="13" name="Metin kutusu 12"/>
          <p:cNvSpPr txBox="1"/>
          <p:nvPr/>
        </p:nvSpPr>
        <p:spPr>
          <a:xfrm>
            <a:off x="362800" y="3664022"/>
            <a:ext cx="3112085" cy="369332"/>
          </a:xfrm>
          <a:prstGeom prst="rect">
            <a:avLst/>
          </a:prstGeom>
          <a:noFill/>
        </p:spPr>
        <p:txBody>
          <a:bodyPr wrap="square" rtlCol="0">
            <a:spAutoFit/>
          </a:bodyPr>
          <a:lstStyle/>
          <a:p>
            <a:r>
              <a:rPr lang="tr-TR" b="1" dirty="0" smtClean="0">
                <a:solidFill>
                  <a:srgbClr val="FF0000"/>
                </a:solidFill>
              </a:rPr>
              <a:t>Çalışma Yapılırken</a:t>
            </a:r>
            <a:endParaRPr lang="tr-TR" b="1" dirty="0">
              <a:solidFill>
                <a:srgbClr val="FF0000"/>
              </a:solidFill>
            </a:endParaRPr>
          </a:p>
        </p:txBody>
      </p:sp>
      <p:pic>
        <p:nvPicPr>
          <p:cNvPr id="14" name="Resim 13" descr="F:\Resimler-Video ve Haberler\Köyceğiz-Köyceğiz MTAL\2.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43824" y="1436095"/>
            <a:ext cx="3168352" cy="1968185"/>
          </a:xfrm>
          <a:prstGeom prst="rect">
            <a:avLst/>
          </a:prstGeom>
          <a:noFill/>
          <a:ln>
            <a:noFill/>
          </a:ln>
        </p:spPr>
      </p:pic>
      <p:pic>
        <p:nvPicPr>
          <p:cNvPr id="15" name="Resim 14" descr="F:\Resimler-Video ve Haberler\Köyceğiz-Köyceğiz MTAL\6.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7544" y="4289282"/>
            <a:ext cx="4215304" cy="2214185"/>
          </a:xfrm>
          <a:prstGeom prst="rect">
            <a:avLst/>
          </a:prstGeom>
          <a:noFill/>
          <a:ln>
            <a:noFill/>
          </a:ln>
        </p:spPr>
      </p:pic>
      <p:pic>
        <p:nvPicPr>
          <p:cNvPr id="16" name="Resim 15" descr="F:\Resimler-Video ve Haberler\Köyceğiz-Köyceğiz MTAL\9.JP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92080" y="4149080"/>
            <a:ext cx="3456384" cy="2354387"/>
          </a:xfrm>
          <a:prstGeom prst="rect">
            <a:avLst/>
          </a:prstGeom>
          <a:noFill/>
          <a:ln>
            <a:noFill/>
          </a:ln>
        </p:spPr>
      </p:pic>
      <p:pic>
        <p:nvPicPr>
          <p:cNvPr id="17" name="Resim 16" descr="C:\Users\Sebnem Pinar YILDIZ\Desktop\1.jpg"/>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343823" y="1374523"/>
            <a:ext cx="3393953" cy="2270817"/>
          </a:xfrm>
          <a:prstGeom prst="rect">
            <a:avLst/>
          </a:prstGeom>
          <a:noFill/>
          <a:ln>
            <a:noFill/>
          </a:ln>
        </p:spPr>
      </p:pic>
      <p:pic>
        <p:nvPicPr>
          <p:cNvPr id="18" name="Resim 17" descr="C:\Users\Sebnem Pinar YILDIZ\Desktop\3.jpg"/>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3155" y="4088120"/>
            <a:ext cx="4259694" cy="2415347"/>
          </a:xfrm>
          <a:prstGeom prst="rect">
            <a:avLst/>
          </a:prstGeom>
          <a:noFill/>
          <a:ln>
            <a:noFill/>
          </a:ln>
        </p:spPr>
      </p:pic>
      <p:pic>
        <p:nvPicPr>
          <p:cNvPr id="19" name="Resim 18" descr="C:\Users\Sebnem Pinar YILDIZ\Desktop\7.jp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170153" y="4104037"/>
            <a:ext cx="3741292" cy="2430262"/>
          </a:xfrm>
          <a:prstGeom prst="rect">
            <a:avLst/>
          </a:prstGeom>
          <a:noFill/>
          <a:ln>
            <a:noFill/>
          </a:ln>
        </p:spPr>
      </p:pic>
      <p:pic>
        <p:nvPicPr>
          <p:cNvPr id="20" name="Picture 2" descr="meb logo ile ilgili görsel sonucu"/>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2007" y="44624"/>
            <a:ext cx="971601" cy="971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28026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Metin kutusu"/>
          <p:cNvSpPr txBox="1">
            <a:spLocks noChangeArrowheads="1"/>
          </p:cNvSpPr>
          <p:nvPr/>
        </p:nvSpPr>
        <p:spPr bwMode="auto">
          <a:xfrm>
            <a:off x="225030" y="1074745"/>
            <a:ext cx="6426994"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spcAft>
                <a:spcPts val="1200"/>
              </a:spcAft>
              <a:buFontTx/>
              <a:buNone/>
            </a:pPr>
            <a:r>
              <a:rPr lang="tr-TR" altLang="tr-TR" sz="1900" dirty="0">
                <a:solidFill>
                  <a:prstClr val="black"/>
                </a:solidFill>
                <a:latin typeface="Arial" panose="020B0604020202020204" pitchFamily="34" charset="0"/>
              </a:rPr>
              <a:t>       </a:t>
            </a:r>
            <a:endParaRPr lang="tr-TR" altLang="tr-TR" sz="1800" dirty="0">
              <a:solidFill>
                <a:prstClr val="black"/>
              </a:solidFill>
              <a:latin typeface="Arial" panose="020B0604020202020204" pitchFamily="34" charset="0"/>
            </a:endParaRPr>
          </a:p>
        </p:txBody>
      </p:sp>
      <p:sp>
        <p:nvSpPr>
          <p:cNvPr id="2" name="Dikdörtgen 1"/>
          <p:cNvSpPr/>
          <p:nvPr/>
        </p:nvSpPr>
        <p:spPr>
          <a:xfrm>
            <a:off x="1763688" y="-33050"/>
            <a:ext cx="7272808" cy="830997"/>
          </a:xfrm>
          <a:prstGeom prst="rect">
            <a:avLst/>
          </a:prstGeom>
        </p:spPr>
        <p:txBody>
          <a:bodyPr wrap="square">
            <a:spAutoFit/>
          </a:bodyPr>
          <a:lstStyle/>
          <a:p>
            <a:endParaRPr lang="tr-TR" sz="1600" b="1" dirty="0" smtClean="0">
              <a:solidFill>
                <a:schemeClr val="bg1"/>
              </a:solidFill>
            </a:endParaRPr>
          </a:p>
          <a:p>
            <a:r>
              <a:rPr lang="tr-TR" sz="1600" b="1" dirty="0" smtClean="0">
                <a:solidFill>
                  <a:schemeClr val="bg1"/>
                </a:solidFill>
              </a:rPr>
              <a:t>KÜÇÜK ONARIM ÇALIŞMASI</a:t>
            </a:r>
            <a:endParaRPr lang="tr-TR" sz="1600" b="1" dirty="0">
              <a:solidFill>
                <a:schemeClr val="bg1"/>
              </a:solidFill>
            </a:endParaRPr>
          </a:p>
          <a:p>
            <a:endParaRPr lang="tr-TR" sz="1600" b="1" dirty="0">
              <a:solidFill>
                <a:schemeClr val="bg1"/>
              </a:solidFill>
            </a:endParaRPr>
          </a:p>
        </p:txBody>
      </p:sp>
      <p:sp>
        <p:nvSpPr>
          <p:cNvPr id="8" name="Unvan 1"/>
          <p:cNvSpPr>
            <a:spLocks noGrp="1"/>
          </p:cNvSpPr>
          <p:nvPr>
            <p:ph type="title"/>
          </p:nvPr>
        </p:nvSpPr>
        <p:spPr>
          <a:xfrm>
            <a:off x="467544" y="1301687"/>
            <a:ext cx="3972791" cy="1421175"/>
          </a:xfrm>
        </p:spPr>
        <p:txBody>
          <a:bodyPr>
            <a:normAutofit/>
          </a:bodyPr>
          <a:lstStyle/>
          <a:p>
            <a:r>
              <a:rPr lang="tr-TR" sz="1800" b="1" dirty="0" smtClean="0">
                <a:solidFill>
                  <a:srgbClr val="002060"/>
                </a:solidFill>
              </a:rPr>
              <a:t>ADIYAMAN/MİMAR SİNAN MESLEKİ </a:t>
            </a:r>
            <a:r>
              <a:rPr lang="tr-TR" sz="1800" b="1" dirty="0">
                <a:solidFill>
                  <a:srgbClr val="002060"/>
                </a:solidFill>
              </a:rPr>
              <a:t>VE TEKNİK ANADOLU </a:t>
            </a:r>
            <a:r>
              <a:rPr lang="tr-TR" sz="1800" b="1" dirty="0" smtClean="0">
                <a:solidFill>
                  <a:srgbClr val="002060"/>
                </a:solidFill>
              </a:rPr>
              <a:t>LİSESİ</a:t>
            </a:r>
            <a:br>
              <a:rPr lang="tr-TR" sz="1800" b="1" dirty="0" smtClean="0">
                <a:solidFill>
                  <a:srgbClr val="002060"/>
                </a:solidFill>
              </a:rPr>
            </a:br>
            <a:r>
              <a:rPr lang="tr-TR" sz="1800" b="1" dirty="0" smtClean="0">
                <a:solidFill>
                  <a:srgbClr val="002060"/>
                </a:solidFill>
              </a:rPr>
              <a:t>Yapılan İş: Su tesisatı çekilmesi</a:t>
            </a:r>
            <a:endParaRPr lang="tr-TR" b="1" dirty="0">
              <a:solidFill>
                <a:srgbClr val="002060"/>
              </a:solidFill>
            </a:endParaRPr>
          </a:p>
        </p:txBody>
      </p:sp>
      <p:pic>
        <p:nvPicPr>
          <p:cNvPr id="9" name="Resim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43824" y="1428163"/>
            <a:ext cx="3168352" cy="1976117"/>
          </a:xfrm>
          <a:prstGeom prst="rect">
            <a:avLst/>
          </a:prstGeom>
        </p:spPr>
      </p:pic>
      <p:pic>
        <p:nvPicPr>
          <p:cNvPr id="10" name="Resim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2398" y="4293096"/>
            <a:ext cx="3206529" cy="2214183"/>
          </a:xfrm>
          <a:prstGeom prst="rect">
            <a:avLst/>
          </a:prstGeom>
        </p:spPr>
      </p:pic>
      <p:pic>
        <p:nvPicPr>
          <p:cNvPr id="11" name="Resim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7544" y="4289283"/>
            <a:ext cx="4215305" cy="2214184"/>
          </a:xfrm>
          <a:prstGeom prst="rect">
            <a:avLst/>
          </a:prstGeom>
        </p:spPr>
      </p:pic>
      <p:sp>
        <p:nvSpPr>
          <p:cNvPr id="3" name="Metin kutusu 2"/>
          <p:cNvSpPr txBox="1"/>
          <p:nvPr/>
        </p:nvSpPr>
        <p:spPr>
          <a:xfrm>
            <a:off x="5400091" y="932355"/>
            <a:ext cx="3112085" cy="369332"/>
          </a:xfrm>
          <a:prstGeom prst="rect">
            <a:avLst/>
          </a:prstGeom>
          <a:noFill/>
        </p:spPr>
        <p:txBody>
          <a:bodyPr wrap="square" rtlCol="0">
            <a:spAutoFit/>
          </a:bodyPr>
          <a:lstStyle/>
          <a:p>
            <a:r>
              <a:rPr lang="tr-TR" b="1" dirty="0" smtClean="0">
                <a:solidFill>
                  <a:srgbClr val="FF0000"/>
                </a:solidFill>
              </a:rPr>
              <a:t>Çalışma Öncesi Durum</a:t>
            </a:r>
            <a:endParaRPr lang="tr-TR" b="1" dirty="0">
              <a:solidFill>
                <a:srgbClr val="FF0000"/>
              </a:solidFill>
            </a:endParaRPr>
          </a:p>
        </p:txBody>
      </p:sp>
      <p:sp>
        <p:nvSpPr>
          <p:cNvPr id="12" name="Metin kutusu 11"/>
          <p:cNvSpPr txBox="1"/>
          <p:nvPr/>
        </p:nvSpPr>
        <p:spPr>
          <a:xfrm>
            <a:off x="5343824" y="3664022"/>
            <a:ext cx="3112085" cy="369332"/>
          </a:xfrm>
          <a:prstGeom prst="rect">
            <a:avLst/>
          </a:prstGeom>
          <a:noFill/>
        </p:spPr>
        <p:txBody>
          <a:bodyPr wrap="square" rtlCol="0">
            <a:spAutoFit/>
          </a:bodyPr>
          <a:lstStyle/>
          <a:p>
            <a:r>
              <a:rPr lang="tr-TR" b="1" dirty="0" smtClean="0">
                <a:solidFill>
                  <a:srgbClr val="FF0000"/>
                </a:solidFill>
              </a:rPr>
              <a:t>Çalışma Sonrası Durum</a:t>
            </a:r>
            <a:endParaRPr lang="tr-TR" b="1" dirty="0">
              <a:solidFill>
                <a:srgbClr val="FF0000"/>
              </a:solidFill>
            </a:endParaRPr>
          </a:p>
        </p:txBody>
      </p:sp>
      <p:sp>
        <p:nvSpPr>
          <p:cNvPr id="13" name="Metin kutusu 12"/>
          <p:cNvSpPr txBox="1"/>
          <p:nvPr/>
        </p:nvSpPr>
        <p:spPr>
          <a:xfrm>
            <a:off x="362800" y="3664022"/>
            <a:ext cx="3112085" cy="369332"/>
          </a:xfrm>
          <a:prstGeom prst="rect">
            <a:avLst/>
          </a:prstGeom>
          <a:noFill/>
        </p:spPr>
        <p:txBody>
          <a:bodyPr wrap="square" rtlCol="0">
            <a:spAutoFit/>
          </a:bodyPr>
          <a:lstStyle/>
          <a:p>
            <a:r>
              <a:rPr lang="tr-TR" b="1" dirty="0" smtClean="0">
                <a:solidFill>
                  <a:srgbClr val="FF0000"/>
                </a:solidFill>
              </a:rPr>
              <a:t>Çalışma Yapılırken</a:t>
            </a:r>
            <a:endParaRPr lang="tr-TR" b="1" dirty="0">
              <a:solidFill>
                <a:srgbClr val="FF0000"/>
              </a:solidFill>
            </a:endParaRPr>
          </a:p>
        </p:txBody>
      </p:sp>
      <p:pic>
        <p:nvPicPr>
          <p:cNvPr id="14" name="Resim 13" descr="F:\Resimler-Video ve Haberler\Köyceğiz-Köyceğiz MTAL\2.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43824" y="1436095"/>
            <a:ext cx="3168352" cy="1968185"/>
          </a:xfrm>
          <a:prstGeom prst="rect">
            <a:avLst/>
          </a:prstGeom>
          <a:noFill/>
          <a:ln>
            <a:noFill/>
          </a:ln>
        </p:spPr>
      </p:pic>
      <p:pic>
        <p:nvPicPr>
          <p:cNvPr id="15" name="Resim 14" descr="F:\Resimler-Video ve Haberler\Köyceğiz-Köyceğiz MTAL\6.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7544" y="4289282"/>
            <a:ext cx="4215304" cy="2214185"/>
          </a:xfrm>
          <a:prstGeom prst="rect">
            <a:avLst/>
          </a:prstGeom>
          <a:noFill/>
          <a:ln>
            <a:noFill/>
          </a:ln>
        </p:spPr>
      </p:pic>
      <p:pic>
        <p:nvPicPr>
          <p:cNvPr id="16" name="Resim 15" descr="F:\Resimler-Video ve Haberler\Köyceğiz-Köyceğiz MTAL\9.JP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92080" y="4149080"/>
            <a:ext cx="3456384" cy="2354387"/>
          </a:xfrm>
          <a:prstGeom prst="rect">
            <a:avLst/>
          </a:prstGeom>
          <a:noFill/>
          <a:ln>
            <a:noFill/>
          </a:ln>
        </p:spPr>
      </p:pic>
      <p:pic>
        <p:nvPicPr>
          <p:cNvPr id="4" name="Resim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212845" y="1412776"/>
            <a:ext cx="3535619" cy="2276908"/>
          </a:xfrm>
          <a:prstGeom prst="rect">
            <a:avLst/>
          </a:prstGeom>
        </p:spPr>
      </p:pic>
      <p:pic>
        <p:nvPicPr>
          <p:cNvPr id="6" name="Resim 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36387" y="4197469"/>
            <a:ext cx="4346461" cy="2397809"/>
          </a:xfrm>
          <a:prstGeom prst="rect">
            <a:avLst/>
          </a:prstGeom>
        </p:spPr>
      </p:pic>
      <p:pic>
        <p:nvPicPr>
          <p:cNvPr id="7" name="Resim 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958961" y="4145267"/>
            <a:ext cx="3789503" cy="2450011"/>
          </a:xfrm>
          <a:prstGeom prst="rect">
            <a:avLst/>
          </a:prstGeom>
        </p:spPr>
      </p:pic>
      <p:pic>
        <p:nvPicPr>
          <p:cNvPr id="19" name="Picture 2" descr="meb logo ile ilgili görsel sonucu"/>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9476" y="44623"/>
            <a:ext cx="922124" cy="10211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35292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Metin kutusu"/>
          <p:cNvSpPr txBox="1">
            <a:spLocks noChangeArrowheads="1"/>
          </p:cNvSpPr>
          <p:nvPr/>
        </p:nvSpPr>
        <p:spPr bwMode="auto">
          <a:xfrm>
            <a:off x="225030" y="1074745"/>
            <a:ext cx="6426994"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spcAft>
                <a:spcPts val="1200"/>
              </a:spcAft>
              <a:buFontTx/>
              <a:buNone/>
            </a:pPr>
            <a:r>
              <a:rPr lang="tr-TR" altLang="tr-TR" sz="1900" dirty="0">
                <a:solidFill>
                  <a:prstClr val="black"/>
                </a:solidFill>
                <a:latin typeface="Arial" panose="020B0604020202020204" pitchFamily="34" charset="0"/>
              </a:rPr>
              <a:t>       </a:t>
            </a:r>
            <a:endParaRPr lang="tr-TR" altLang="tr-TR" sz="1800" dirty="0">
              <a:solidFill>
                <a:prstClr val="black"/>
              </a:solidFill>
              <a:latin typeface="Arial" panose="020B0604020202020204" pitchFamily="34" charset="0"/>
            </a:endParaRPr>
          </a:p>
        </p:txBody>
      </p:sp>
      <p:sp>
        <p:nvSpPr>
          <p:cNvPr id="2" name="Dikdörtgen 1"/>
          <p:cNvSpPr/>
          <p:nvPr/>
        </p:nvSpPr>
        <p:spPr>
          <a:xfrm>
            <a:off x="1763688" y="-33050"/>
            <a:ext cx="7272808" cy="830997"/>
          </a:xfrm>
          <a:prstGeom prst="rect">
            <a:avLst/>
          </a:prstGeom>
        </p:spPr>
        <p:txBody>
          <a:bodyPr wrap="square">
            <a:spAutoFit/>
          </a:bodyPr>
          <a:lstStyle/>
          <a:p>
            <a:endParaRPr lang="tr-TR" sz="1600" b="1" dirty="0" smtClean="0">
              <a:solidFill>
                <a:schemeClr val="bg1"/>
              </a:solidFill>
            </a:endParaRPr>
          </a:p>
          <a:p>
            <a:r>
              <a:rPr lang="tr-TR" sz="1600" b="1" dirty="0" smtClean="0">
                <a:solidFill>
                  <a:schemeClr val="bg1"/>
                </a:solidFill>
              </a:rPr>
              <a:t>KÜÇÜK ONARIM ÇALIŞMASI</a:t>
            </a:r>
            <a:endParaRPr lang="tr-TR" sz="1600" b="1" dirty="0">
              <a:solidFill>
                <a:schemeClr val="bg1"/>
              </a:solidFill>
            </a:endParaRPr>
          </a:p>
          <a:p>
            <a:endParaRPr lang="tr-TR" sz="1600" b="1" dirty="0">
              <a:solidFill>
                <a:schemeClr val="bg1"/>
              </a:solidFill>
            </a:endParaRPr>
          </a:p>
        </p:txBody>
      </p:sp>
      <p:sp>
        <p:nvSpPr>
          <p:cNvPr id="8" name="Unvan 1"/>
          <p:cNvSpPr>
            <a:spLocks noGrp="1"/>
          </p:cNvSpPr>
          <p:nvPr>
            <p:ph type="title"/>
          </p:nvPr>
        </p:nvSpPr>
        <p:spPr>
          <a:xfrm>
            <a:off x="467544" y="1210777"/>
            <a:ext cx="3972791" cy="1421175"/>
          </a:xfrm>
        </p:spPr>
        <p:txBody>
          <a:bodyPr>
            <a:normAutofit/>
          </a:bodyPr>
          <a:lstStyle/>
          <a:p>
            <a:r>
              <a:rPr lang="tr-TR" sz="1800" b="1" dirty="0" smtClean="0">
                <a:solidFill>
                  <a:srgbClr val="002060"/>
                </a:solidFill>
              </a:rPr>
              <a:t>KARABÜK/SAFRANBOLU AHİ EVRAN </a:t>
            </a:r>
            <a:r>
              <a:rPr lang="tr-TR" sz="1800" b="1" dirty="0">
                <a:solidFill>
                  <a:srgbClr val="002060"/>
                </a:solidFill>
              </a:rPr>
              <a:t>MESLEKİ VE TEKNİK ANADOLU </a:t>
            </a:r>
            <a:r>
              <a:rPr lang="tr-TR" sz="1800" b="1" dirty="0" smtClean="0">
                <a:solidFill>
                  <a:srgbClr val="002060"/>
                </a:solidFill>
              </a:rPr>
              <a:t>LİSESİ</a:t>
            </a:r>
            <a:br>
              <a:rPr lang="tr-TR" sz="1800" b="1" dirty="0" smtClean="0">
                <a:solidFill>
                  <a:srgbClr val="002060"/>
                </a:solidFill>
              </a:rPr>
            </a:br>
            <a:r>
              <a:rPr lang="tr-TR" sz="1800" b="1" dirty="0" smtClean="0">
                <a:solidFill>
                  <a:srgbClr val="002060"/>
                </a:solidFill>
              </a:rPr>
              <a:t>Yapılan İş: Merdivenlere korumalık yapılması</a:t>
            </a:r>
            <a:endParaRPr lang="tr-TR" b="1" dirty="0">
              <a:solidFill>
                <a:srgbClr val="002060"/>
              </a:solidFill>
            </a:endParaRPr>
          </a:p>
        </p:txBody>
      </p:sp>
      <p:pic>
        <p:nvPicPr>
          <p:cNvPr id="9" name="Resim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43824" y="1428163"/>
            <a:ext cx="3168352" cy="1976117"/>
          </a:xfrm>
          <a:prstGeom prst="rect">
            <a:avLst/>
          </a:prstGeom>
        </p:spPr>
      </p:pic>
      <p:pic>
        <p:nvPicPr>
          <p:cNvPr id="10" name="Resim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2398" y="4293096"/>
            <a:ext cx="3206529" cy="2214183"/>
          </a:xfrm>
          <a:prstGeom prst="rect">
            <a:avLst/>
          </a:prstGeom>
        </p:spPr>
      </p:pic>
      <p:pic>
        <p:nvPicPr>
          <p:cNvPr id="11" name="Resim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7544" y="4289283"/>
            <a:ext cx="4215305" cy="2214184"/>
          </a:xfrm>
          <a:prstGeom prst="rect">
            <a:avLst/>
          </a:prstGeom>
        </p:spPr>
      </p:pic>
      <p:sp>
        <p:nvSpPr>
          <p:cNvPr id="3" name="Metin kutusu 2"/>
          <p:cNvSpPr txBox="1"/>
          <p:nvPr/>
        </p:nvSpPr>
        <p:spPr>
          <a:xfrm>
            <a:off x="5400091" y="932355"/>
            <a:ext cx="3112085" cy="369332"/>
          </a:xfrm>
          <a:prstGeom prst="rect">
            <a:avLst/>
          </a:prstGeom>
          <a:noFill/>
        </p:spPr>
        <p:txBody>
          <a:bodyPr wrap="square" rtlCol="0">
            <a:spAutoFit/>
          </a:bodyPr>
          <a:lstStyle/>
          <a:p>
            <a:r>
              <a:rPr lang="tr-TR" b="1" dirty="0" smtClean="0">
                <a:solidFill>
                  <a:srgbClr val="FF0000"/>
                </a:solidFill>
              </a:rPr>
              <a:t>Çalışma Öncesi Durum</a:t>
            </a:r>
            <a:endParaRPr lang="tr-TR" b="1" dirty="0">
              <a:solidFill>
                <a:srgbClr val="FF0000"/>
              </a:solidFill>
            </a:endParaRPr>
          </a:p>
        </p:txBody>
      </p:sp>
      <p:sp>
        <p:nvSpPr>
          <p:cNvPr id="12" name="Metin kutusu 11"/>
          <p:cNvSpPr txBox="1"/>
          <p:nvPr/>
        </p:nvSpPr>
        <p:spPr>
          <a:xfrm>
            <a:off x="5343824" y="3664022"/>
            <a:ext cx="3112085" cy="369332"/>
          </a:xfrm>
          <a:prstGeom prst="rect">
            <a:avLst/>
          </a:prstGeom>
          <a:noFill/>
        </p:spPr>
        <p:txBody>
          <a:bodyPr wrap="square" rtlCol="0">
            <a:spAutoFit/>
          </a:bodyPr>
          <a:lstStyle/>
          <a:p>
            <a:r>
              <a:rPr lang="tr-TR" b="1" dirty="0" smtClean="0">
                <a:solidFill>
                  <a:srgbClr val="FF0000"/>
                </a:solidFill>
              </a:rPr>
              <a:t>Çalışma Sonrası Durum</a:t>
            </a:r>
            <a:endParaRPr lang="tr-TR" b="1" dirty="0">
              <a:solidFill>
                <a:srgbClr val="FF0000"/>
              </a:solidFill>
            </a:endParaRPr>
          </a:p>
        </p:txBody>
      </p:sp>
      <p:sp>
        <p:nvSpPr>
          <p:cNvPr id="13" name="Metin kutusu 12"/>
          <p:cNvSpPr txBox="1"/>
          <p:nvPr/>
        </p:nvSpPr>
        <p:spPr>
          <a:xfrm>
            <a:off x="362800" y="3664022"/>
            <a:ext cx="3112085" cy="369332"/>
          </a:xfrm>
          <a:prstGeom prst="rect">
            <a:avLst/>
          </a:prstGeom>
          <a:noFill/>
        </p:spPr>
        <p:txBody>
          <a:bodyPr wrap="square" rtlCol="0">
            <a:spAutoFit/>
          </a:bodyPr>
          <a:lstStyle/>
          <a:p>
            <a:r>
              <a:rPr lang="tr-TR" b="1" dirty="0" smtClean="0">
                <a:solidFill>
                  <a:srgbClr val="FF0000"/>
                </a:solidFill>
              </a:rPr>
              <a:t>Çalışma Yapılırken</a:t>
            </a:r>
            <a:endParaRPr lang="tr-TR" b="1" dirty="0">
              <a:solidFill>
                <a:srgbClr val="FF0000"/>
              </a:solidFill>
            </a:endParaRPr>
          </a:p>
        </p:txBody>
      </p:sp>
      <p:pic>
        <p:nvPicPr>
          <p:cNvPr id="14" name="Resim 13" descr="F:\Resimler-Video ve Haberler\Köyceğiz-Köyceğiz MTAL\2.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43824" y="1436095"/>
            <a:ext cx="3168352" cy="1968185"/>
          </a:xfrm>
          <a:prstGeom prst="rect">
            <a:avLst/>
          </a:prstGeom>
          <a:noFill/>
          <a:ln>
            <a:noFill/>
          </a:ln>
        </p:spPr>
      </p:pic>
      <p:pic>
        <p:nvPicPr>
          <p:cNvPr id="15" name="Resim 14" descr="F:\Resimler-Video ve Haberler\Köyceğiz-Köyceğiz MTAL\6.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7544" y="4289282"/>
            <a:ext cx="4215304" cy="2214185"/>
          </a:xfrm>
          <a:prstGeom prst="rect">
            <a:avLst/>
          </a:prstGeom>
          <a:noFill/>
          <a:ln>
            <a:noFill/>
          </a:ln>
        </p:spPr>
      </p:pic>
      <p:pic>
        <p:nvPicPr>
          <p:cNvPr id="16" name="Resim 15" descr="F:\Resimler-Video ve Haberler\Köyceğiz-Köyceğiz MTAL\9.JP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92080" y="4149080"/>
            <a:ext cx="3456384" cy="2354387"/>
          </a:xfrm>
          <a:prstGeom prst="rect">
            <a:avLst/>
          </a:prstGeom>
          <a:noFill/>
          <a:ln>
            <a:noFill/>
          </a:ln>
        </p:spPr>
      </p:pic>
      <p:pic>
        <p:nvPicPr>
          <p:cNvPr id="17" name="Resim 16" descr="C:\Users\Sebnem Pinar YILDIZ\Desktop\1.jpg"/>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343823" y="1374523"/>
            <a:ext cx="3393953" cy="2270817"/>
          </a:xfrm>
          <a:prstGeom prst="rect">
            <a:avLst/>
          </a:prstGeom>
          <a:noFill/>
          <a:ln>
            <a:noFill/>
          </a:ln>
        </p:spPr>
      </p:pic>
      <p:pic>
        <p:nvPicPr>
          <p:cNvPr id="18" name="Resim 17" descr="C:\Users\Sebnem Pinar YILDIZ\Desktop\3.jpg"/>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3155" y="4088120"/>
            <a:ext cx="4259694" cy="2415347"/>
          </a:xfrm>
          <a:prstGeom prst="rect">
            <a:avLst/>
          </a:prstGeom>
          <a:noFill/>
          <a:ln>
            <a:noFill/>
          </a:ln>
        </p:spPr>
      </p:pic>
      <p:pic>
        <p:nvPicPr>
          <p:cNvPr id="19" name="Resim 18" descr="C:\Users\Sebnem Pinar YILDIZ\Desktop\7.jp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170153" y="4104037"/>
            <a:ext cx="3741292" cy="2430262"/>
          </a:xfrm>
          <a:prstGeom prst="rect">
            <a:avLst/>
          </a:prstGeom>
          <a:noFill/>
          <a:ln>
            <a:noFill/>
          </a:ln>
        </p:spPr>
      </p:pic>
      <p:pic>
        <p:nvPicPr>
          <p:cNvPr id="4" name="Resim 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299945" y="1273076"/>
            <a:ext cx="3438102" cy="2387133"/>
          </a:xfrm>
          <a:prstGeom prst="rect">
            <a:avLst/>
          </a:prstGeom>
        </p:spPr>
      </p:pic>
      <p:pic>
        <p:nvPicPr>
          <p:cNvPr id="6" name="Resim 5"/>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02748" y="4033354"/>
            <a:ext cx="4280100" cy="2708014"/>
          </a:xfrm>
          <a:prstGeom prst="rect">
            <a:avLst/>
          </a:prstGeom>
        </p:spPr>
      </p:pic>
      <p:pic>
        <p:nvPicPr>
          <p:cNvPr id="7" name="Resim 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030617" y="4080398"/>
            <a:ext cx="3880828" cy="2660970"/>
          </a:xfrm>
          <a:prstGeom prst="rect">
            <a:avLst/>
          </a:prstGeom>
        </p:spPr>
      </p:pic>
      <p:pic>
        <p:nvPicPr>
          <p:cNvPr id="21" name="Picture 2" descr="meb logo ile ilgili görsel sonucu"/>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9476" y="44623"/>
            <a:ext cx="922124" cy="10211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26648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Metin kutusu"/>
          <p:cNvSpPr txBox="1">
            <a:spLocks noChangeArrowheads="1"/>
          </p:cNvSpPr>
          <p:nvPr/>
        </p:nvSpPr>
        <p:spPr bwMode="auto">
          <a:xfrm>
            <a:off x="225030" y="1074745"/>
            <a:ext cx="4449259"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spcAft>
                <a:spcPts val="1200"/>
              </a:spcAft>
              <a:buFontTx/>
              <a:buNone/>
            </a:pPr>
            <a:r>
              <a:rPr lang="tr-TR" altLang="tr-TR" sz="1900" dirty="0">
                <a:solidFill>
                  <a:prstClr val="black"/>
                </a:solidFill>
                <a:latin typeface="Arial" panose="020B0604020202020204" pitchFamily="34" charset="0"/>
              </a:rPr>
              <a:t>       </a:t>
            </a:r>
            <a:endParaRPr lang="tr-TR" altLang="tr-TR" sz="1800" dirty="0">
              <a:solidFill>
                <a:prstClr val="black"/>
              </a:solidFill>
              <a:latin typeface="Arial" panose="020B0604020202020204" pitchFamily="34" charset="0"/>
            </a:endParaRPr>
          </a:p>
        </p:txBody>
      </p:sp>
      <p:sp>
        <p:nvSpPr>
          <p:cNvPr id="2" name="Dikdörtgen 1"/>
          <p:cNvSpPr/>
          <p:nvPr/>
        </p:nvSpPr>
        <p:spPr>
          <a:xfrm>
            <a:off x="1763688" y="-33050"/>
            <a:ext cx="7272808" cy="584775"/>
          </a:xfrm>
          <a:prstGeom prst="rect">
            <a:avLst/>
          </a:prstGeom>
        </p:spPr>
        <p:txBody>
          <a:bodyPr wrap="square">
            <a:spAutoFit/>
          </a:bodyPr>
          <a:lstStyle/>
          <a:p>
            <a:endParaRPr lang="tr-TR" sz="1600" b="1" dirty="0" smtClean="0">
              <a:solidFill>
                <a:schemeClr val="bg1"/>
              </a:solidFill>
            </a:endParaRPr>
          </a:p>
          <a:p>
            <a:r>
              <a:rPr lang="tr-TR" sz="1600" b="1" dirty="0" smtClean="0">
                <a:solidFill>
                  <a:schemeClr val="bg1"/>
                </a:solidFill>
              </a:rPr>
              <a:t>KÜÇÜK ONARIM ÇALIŞMASI</a:t>
            </a:r>
            <a:endParaRPr lang="tr-TR" sz="1600" b="1" dirty="0">
              <a:solidFill>
                <a:schemeClr val="bg1"/>
              </a:solidFill>
            </a:endParaRPr>
          </a:p>
        </p:txBody>
      </p:sp>
      <p:sp>
        <p:nvSpPr>
          <p:cNvPr id="8" name="Unvan 1"/>
          <p:cNvSpPr>
            <a:spLocks noGrp="1"/>
          </p:cNvSpPr>
          <p:nvPr>
            <p:ph type="title"/>
          </p:nvPr>
        </p:nvSpPr>
        <p:spPr>
          <a:xfrm>
            <a:off x="458220" y="1916832"/>
            <a:ext cx="4041772" cy="648072"/>
          </a:xfrm>
        </p:spPr>
        <p:txBody>
          <a:bodyPr>
            <a:normAutofit fontScale="90000"/>
          </a:bodyPr>
          <a:lstStyle/>
          <a:p>
            <a:r>
              <a:rPr lang="tr-TR" sz="1800" b="1" dirty="0" smtClean="0">
                <a:solidFill>
                  <a:srgbClr val="002060"/>
                </a:solidFill>
              </a:rPr>
              <a:t>HATAY/ EROL BİLECİK MESLEKİ </a:t>
            </a:r>
            <a:r>
              <a:rPr lang="tr-TR" sz="1800" b="1" dirty="0">
                <a:solidFill>
                  <a:srgbClr val="002060"/>
                </a:solidFill>
              </a:rPr>
              <a:t>VE TEKNİK ANADOLU </a:t>
            </a:r>
            <a:r>
              <a:rPr lang="tr-TR" sz="1800" b="1" dirty="0" smtClean="0">
                <a:solidFill>
                  <a:srgbClr val="002060"/>
                </a:solidFill>
              </a:rPr>
              <a:t>LİSESİ</a:t>
            </a:r>
            <a:r>
              <a:rPr lang="tr-TR" sz="1800" b="1" dirty="0">
                <a:solidFill>
                  <a:srgbClr val="002060"/>
                </a:solidFill>
              </a:rPr>
              <a:t/>
            </a:r>
            <a:br>
              <a:rPr lang="tr-TR" sz="1800" b="1" dirty="0">
                <a:solidFill>
                  <a:srgbClr val="002060"/>
                </a:solidFill>
              </a:rPr>
            </a:br>
            <a:r>
              <a:rPr lang="tr-TR" sz="1800" b="1" dirty="0" smtClean="0">
                <a:solidFill>
                  <a:srgbClr val="002060"/>
                </a:solidFill>
              </a:rPr>
              <a:t>ADANA/ TÜRK TEKSTİL VAKFI MESLEKİ </a:t>
            </a:r>
            <a:r>
              <a:rPr lang="tr-TR" sz="1800" b="1" dirty="0">
                <a:solidFill>
                  <a:srgbClr val="002060"/>
                </a:solidFill>
              </a:rPr>
              <a:t>VE TEKNİK ANADOLU LİSESİ</a:t>
            </a:r>
            <a:br>
              <a:rPr lang="tr-TR" sz="1800" b="1" dirty="0">
                <a:solidFill>
                  <a:srgbClr val="002060"/>
                </a:solidFill>
              </a:rPr>
            </a:br>
            <a:r>
              <a:rPr lang="tr-TR" sz="1800" b="1" dirty="0" smtClean="0">
                <a:solidFill>
                  <a:srgbClr val="002060"/>
                </a:solidFill>
              </a:rPr>
              <a:t>NİĞDE/ ÇİFTLİK ÇOK PROGRAMLI ANADOLU </a:t>
            </a:r>
            <a:r>
              <a:rPr lang="tr-TR" sz="1800" b="1" dirty="0">
                <a:solidFill>
                  <a:srgbClr val="002060"/>
                </a:solidFill>
              </a:rPr>
              <a:t>LİSESİ</a:t>
            </a:r>
            <a:br>
              <a:rPr lang="tr-TR" sz="1800" b="1" dirty="0">
                <a:solidFill>
                  <a:srgbClr val="002060"/>
                </a:solidFill>
              </a:rPr>
            </a:br>
            <a:r>
              <a:rPr lang="tr-TR" sz="1800" b="1" dirty="0" smtClean="0">
                <a:solidFill>
                  <a:srgbClr val="002060"/>
                </a:solidFill>
              </a:rPr>
              <a:t/>
            </a:r>
            <a:br>
              <a:rPr lang="tr-TR" sz="1800" b="1" dirty="0" smtClean="0">
                <a:solidFill>
                  <a:srgbClr val="002060"/>
                </a:solidFill>
              </a:rPr>
            </a:br>
            <a:r>
              <a:rPr lang="tr-TR" sz="1800" b="1" dirty="0" smtClean="0">
                <a:solidFill>
                  <a:srgbClr val="002060"/>
                </a:solidFill>
              </a:rPr>
              <a:t>Yapılan İş: İhtiyaç sahibi ailelerin küçük onarım, badana, kaynak ve pencere yenileme işlerinin yapılması</a:t>
            </a:r>
            <a:endParaRPr lang="tr-TR" b="1" dirty="0">
              <a:solidFill>
                <a:srgbClr val="002060"/>
              </a:solidFill>
            </a:endParaRPr>
          </a:p>
        </p:txBody>
      </p:sp>
      <p:pic>
        <p:nvPicPr>
          <p:cNvPr id="10" name="Resim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2398" y="4293096"/>
            <a:ext cx="3206529" cy="2214183"/>
          </a:xfrm>
          <a:prstGeom prst="rect">
            <a:avLst/>
          </a:prstGeom>
        </p:spPr>
      </p:pic>
      <p:pic>
        <p:nvPicPr>
          <p:cNvPr id="11" name="Resim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544" y="4289283"/>
            <a:ext cx="4215305" cy="2214184"/>
          </a:xfrm>
          <a:prstGeom prst="rect">
            <a:avLst/>
          </a:prstGeom>
        </p:spPr>
      </p:pic>
      <p:sp>
        <p:nvSpPr>
          <p:cNvPr id="3" name="Metin kutusu 2"/>
          <p:cNvSpPr txBox="1"/>
          <p:nvPr/>
        </p:nvSpPr>
        <p:spPr>
          <a:xfrm>
            <a:off x="5400091" y="932355"/>
            <a:ext cx="3112085" cy="646331"/>
          </a:xfrm>
          <a:prstGeom prst="rect">
            <a:avLst/>
          </a:prstGeom>
          <a:noFill/>
        </p:spPr>
        <p:txBody>
          <a:bodyPr wrap="square" rtlCol="0">
            <a:spAutoFit/>
          </a:bodyPr>
          <a:lstStyle/>
          <a:p>
            <a:r>
              <a:rPr lang="tr-TR" b="1" dirty="0" smtClean="0">
                <a:solidFill>
                  <a:srgbClr val="FF0000"/>
                </a:solidFill>
              </a:rPr>
              <a:t>Çalışma Yapılırken</a:t>
            </a:r>
          </a:p>
          <a:p>
            <a:endParaRPr lang="tr-TR" b="1" dirty="0">
              <a:solidFill>
                <a:srgbClr val="FF0000"/>
              </a:solidFill>
            </a:endParaRPr>
          </a:p>
        </p:txBody>
      </p:sp>
      <p:sp>
        <p:nvSpPr>
          <p:cNvPr id="12" name="Metin kutusu 11"/>
          <p:cNvSpPr txBox="1"/>
          <p:nvPr/>
        </p:nvSpPr>
        <p:spPr>
          <a:xfrm>
            <a:off x="5343824" y="3664022"/>
            <a:ext cx="3112085" cy="369332"/>
          </a:xfrm>
          <a:prstGeom prst="rect">
            <a:avLst/>
          </a:prstGeom>
          <a:noFill/>
        </p:spPr>
        <p:txBody>
          <a:bodyPr wrap="square" rtlCol="0">
            <a:spAutoFit/>
          </a:bodyPr>
          <a:lstStyle/>
          <a:p>
            <a:r>
              <a:rPr lang="tr-TR" b="1" dirty="0" smtClean="0">
                <a:solidFill>
                  <a:srgbClr val="FF0000"/>
                </a:solidFill>
              </a:rPr>
              <a:t>Çalışma Yapılırken</a:t>
            </a:r>
            <a:endParaRPr lang="tr-TR" b="1" dirty="0">
              <a:solidFill>
                <a:srgbClr val="FF0000"/>
              </a:solidFill>
            </a:endParaRPr>
          </a:p>
        </p:txBody>
      </p:sp>
      <p:sp>
        <p:nvSpPr>
          <p:cNvPr id="13" name="Metin kutusu 12"/>
          <p:cNvSpPr txBox="1"/>
          <p:nvPr/>
        </p:nvSpPr>
        <p:spPr>
          <a:xfrm>
            <a:off x="362800" y="3664022"/>
            <a:ext cx="3112085" cy="369332"/>
          </a:xfrm>
          <a:prstGeom prst="rect">
            <a:avLst/>
          </a:prstGeom>
          <a:noFill/>
        </p:spPr>
        <p:txBody>
          <a:bodyPr wrap="square" rtlCol="0">
            <a:spAutoFit/>
          </a:bodyPr>
          <a:lstStyle/>
          <a:p>
            <a:r>
              <a:rPr lang="tr-TR" b="1" dirty="0" smtClean="0">
                <a:solidFill>
                  <a:srgbClr val="FF0000"/>
                </a:solidFill>
              </a:rPr>
              <a:t>Çalışma Yapılırken</a:t>
            </a:r>
            <a:endParaRPr lang="tr-TR" b="1" dirty="0">
              <a:solidFill>
                <a:srgbClr val="FF0000"/>
              </a:solidFill>
            </a:endParaRPr>
          </a:p>
        </p:txBody>
      </p:sp>
      <p:pic>
        <p:nvPicPr>
          <p:cNvPr id="15" name="Resim 14" descr="F:\Resimler-Video ve Haberler\Köyceğiz-Köyceğiz MTAL\6.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7544" y="4289282"/>
            <a:ext cx="4215304" cy="2214185"/>
          </a:xfrm>
          <a:prstGeom prst="rect">
            <a:avLst/>
          </a:prstGeom>
          <a:noFill/>
          <a:ln>
            <a:noFill/>
          </a:ln>
        </p:spPr>
      </p:pic>
      <p:pic>
        <p:nvPicPr>
          <p:cNvPr id="16" name="Resim 15" descr="F:\Resimler-Video ve Haberler\Köyceğiz-Köyceğiz MTAL\9.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92080" y="4149080"/>
            <a:ext cx="3456384" cy="2354387"/>
          </a:xfrm>
          <a:prstGeom prst="rect">
            <a:avLst/>
          </a:prstGeom>
          <a:noFill/>
          <a:ln>
            <a:noFill/>
          </a:ln>
        </p:spPr>
      </p:pic>
      <p:pic>
        <p:nvPicPr>
          <p:cNvPr id="18" name="Resim 17" descr="E:\Mahmudiye\PROFE FOTOĞRAFLARI mahmudiye yunus emre mtal\IMG-20180227-WA0009.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88253" y="4145268"/>
            <a:ext cx="3667238" cy="2359441"/>
          </a:xfrm>
          <a:prstGeom prst="rect">
            <a:avLst/>
          </a:prstGeom>
          <a:noFill/>
          <a:ln>
            <a:noFill/>
          </a:ln>
        </p:spPr>
      </p:pic>
      <p:pic>
        <p:nvPicPr>
          <p:cNvPr id="19" name="Resim 18" descr="E:\Mahmudiye\PROFE FOTOĞRAFLARI mahmudiye yunus emre mtal\IMG-20180227-WA0001.jp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58220" y="4271219"/>
            <a:ext cx="4224627" cy="2232248"/>
          </a:xfrm>
          <a:prstGeom prst="rect">
            <a:avLst/>
          </a:prstGeom>
          <a:noFill/>
          <a:ln>
            <a:noFill/>
          </a:ln>
        </p:spPr>
      </p:pic>
      <p:pic>
        <p:nvPicPr>
          <p:cNvPr id="7" name="Resim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117922" y="4190184"/>
            <a:ext cx="3737569" cy="2313283"/>
          </a:xfrm>
          <a:prstGeom prst="rect">
            <a:avLst/>
          </a:prstGeom>
        </p:spPr>
      </p:pic>
      <p:pic>
        <p:nvPicPr>
          <p:cNvPr id="21" name="Resim 2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21022" y="4271218"/>
            <a:ext cx="4261825" cy="2232249"/>
          </a:xfrm>
          <a:prstGeom prst="rect">
            <a:avLst/>
          </a:prstGeom>
        </p:spPr>
      </p:pic>
      <p:pic>
        <p:nvPicPr>
          <p:cNvPr id="6" name="Resim 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037189" y="1630568"/>
            <a:ext cx="3837887" cy="2302652"/>
          </a:xfrm>
          <a:prstGeom prst="rect">
            <a:avLst/>
          </a:prstGeom>
        </p:spPr>
      </p:pic>
      <p:pic>
        <p:nvPicPr>
          <p:cNvPr id="22" name="Resim 2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5400000">
            <a:off x="1308135" y="3374052"/>
            <a:ext cx="2492896" cy="4256528"/>
          </a:xfrm>
          <a:prstGeom prst="rect">
            <a:avLst/>
          </a:prstGeom>
        </p:spPr>
      </p:pic>
      <p:pic>
        <p:nvPicPr>
          <p:cNvPr id="23" name="Resim 2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584552" y="4222620"/>
            <a:ext cx="2198613" cy="2511254"/>
          </a:xfrm>
          <a:prstGeom prst="rect">
            <a:avLst/>
          </a:prstGeom>
        </p:spPr>
      </p:pic>
      <p:pic>
        <p:nvPicPr>
          <p:cNvPr id="24" name="Resim 2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25030" y="4222620"/>
            <a:ext cx="2350780" cy="2492896"/>
          </a:xfrm>
          <a:prstGeom prst="rect">
            <a:avLst/>
          </a:prstGeom>
        </p:spPr>
      </p:pic>
      <p:pic>
        <p:nvPicPr>
          <p:cNvPr id="25" name="Resim 24"/>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067762" y="4182506"/>
            <a:ext cx="3837887" cy="2533009"/>
          </a:xfrm>
          <a:prstGeom prst="rect">
            <a:avLst/>
          </a:prstGeom>
        </p:spPr>
      </p:pic>
      <p:pic>
        <p:nvPicPr>
          <p:cNvPr id="26" name="Picture 2" descr="meb logo ile ilgili görsel sonucu"/>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9476" y="44623"/>
            <a:ext cx="922124" cy="10211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63101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Metin kutusu"/>
          <p:cNvSpPr txBox="1">
            <a:spLocks noChangeArrowheads="1"/>
          </p:cNvSpPr>
          <p:nvPr/>
        </p:nvSpPr>
        <p:spPr bwMode="auto">
          <a:xfrm>
            <a:off x="2893292" y="3462629"/>
            <a:ext cx="4449259"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spcAft>
                <a:spcPts val="1200"/>
              </a:spcAft>
              <a:buFontTx/>
              <a:buNone/>
            </a:pPr>
            <a:r>
              <a:rPr lang="tr-TR" altLang="tr-TR" sz="1900" dirty="0">
                <a:solidFill>
                  <a:prstClr val="black"/>
                </a:solidFill>
                <a:latin typeface="Arial" panose="020B0604020202020204" pitchFamily="34" charset="0"/>
              </a:rPr>
              <a:t>       </a:t>
            </a:r>
            <a:endParaRPr lang="tr-TR" altLang="tr-TR" sz="1800" dirty="0">
              <a:solidFill>
                <a:prstClr val="black"/>
              </a:solidFill>
              <a:latin typeface="Arial" panose="020B0604020202020204" pitchFamily="34" charset="0"/>
            </a:endParaRPr>
          </a:p>
        </p:txBody>
      </p:sp>
      <p:sp>
        <p:nvSpPr>
          <p:cNvPr id="2" name="Dikdörtgen 1"/>
          <p:cNvSpPr/>
          <p:nvPr/>
        </p:nvSpPr>
        <p:spPr>
          <a:xfrm>
            <a:off x="1763688" y="-33050"/>
            <a:ext cx="7272808" cy="584775"/>
          </a:xfrm>
          <a:prstGeom prst="rect">
            <a:avLst/>
          </a:prstGeom>
        </p:spPr>
        <p:txBody>
          <a:bodyPr wrap="square">
            <a:spAutoFit/>
          </a:bodyPr>
          <a:lstStyle/>
          <a:p>
            <a:endParaRPr lang="tr-TR" sz="1600" b="1" dirty="0" smtClean="0">
              <a:solidFill>
                <a:schemeClr val="bg1"/>
              </a:solidFill>
            </a:endParaRPr>
          </a:p>
          <a:p>
            <a:r>
              <a:rPr lang="tr-TR" sz="1600" b="1" dirty="0" smtClean="0">
                <a:solidFill>
                  <a:schemeClr val="bg1"/>
                </a:solidFill>
              </a:rPr>
              <a:t>KÜÇÜK ONARIM ÇALIŞMASI</a:t>
            </a:r>
            <a:endParaRPr lang="tr-TR" sz="1600" b="1" dirty="0">
              <a:solidFill>
                <a:schemeClr val="bg1"/>
              </a:solidFill>
            </a:endParaRPr>
          </a:p>
        </p:txBody>
      </p:sp>
      <p:sp>
        <p:nvSpPr>
          <p:cNvPr id="8" name="Unvan 1"/>
          <p:cNvSpPr>
            <a:spLocks noGrp="1"/>
          </p:cNvSpPr>
          <p:nvPr>
            <p:ph type="title"/>
          </p:nvPr>
        </p:nvSpPr>
        <p:spPr>
          <a:xfrm>
            <a:off x="501500" y="1217002"/>
            <a:ext cx="3811196" cy="1471667"/>
          </a:xfrm>
        </p:spPr>
        <p:txBody>
          <a:bodyPr>
            <a:noAutofit/>
          </a:bodyPr>
          <a:lstStyle/>
          <a:p>
            <a:r>
              <a:rPr lang="tr-TR" sz="1800" b="1" dirty="0" smtClean="0">
                <a:solidFill>
                  <a:srgbClr val="002060"/>
                </a:solidFill>
              </a:rPr>
              <a:t>ESKİŞEHİR/TURGUT REİS MESLEKİ </a:t>
            </a:r>
            <a:r>
              <a:rPr lang="tr-TR" sz="1800" b="1" dirty="0">
                <a:solidFill>
                  <a:srgbClr val="002060"/>
                </a:solidFill>
              </a:rPr>
              <a:t>VE TEKNİK EĞİTİM ANADOLU LİSESİ</a:t>
            </a:r>
            <a:br>
              <a:rPr lang="tr-TR" sz="1800" b="1" dirty="0">
                <a:solidFill>
                  <a:srgbClr val="002060"/>
                </a:solidFill>
              </a:rPr>
            </a:br>
            <a:r>
              <a:rPr lang="tr-TR" sz="1800" b="1" dirty="0" smtClean="0">
                <a:solidFill>
                  <a:srgbClr val="002060"/>
                </a:solidFill>
              </a:rPr>
              <a:t>Yapılan İş</a:t>
            </a:r>
            <a:r>
              <a:rPr lang="tr-TR" sz="1800" b="1" dirty="0">
                <a:solidFill>
                  <a:srgbClr val="002060"/>
                </a:solidFill>
              </a:rPr>
              <a:t>: </a:t>
            </a:r>
            <a:r>
              <a:rPr lang="tr-TR" sz="1800" b="1" dirty="0" smtClean="0">
                <a:solidFill>
                  <a:srgbClr val="002060"/>
                </a:solidFill>
              </a:rPr>
              <a:t>Parmaklıkları</a:t>
            </a:r>
            <a:r>
              <a:rPr lang="tr-TR" sz="1800" b="1" dirty="0">
                <a:solidFill>
                  <a:srgbClr val="002060"/>
                </a:solidFill>
              </a:rPr>
              <a:t> </a:t>
            </a:r>
            <a:r>
              <a:rPr lang="tr-TR" sz="1800" b="1" dirty="0" smtClean="0">
                <a:solidFill>
                  <a:srgbClr val="002060"/>
                </a:solidFill>
              </a:rPr>
              <a:t>eski ve yetersiz olan  evin pencerelerine yeni parmaklıklar  yapılması</a:t>
            </a:r>
            <a:endParaRPr lang="tr-TR" sz="1800" b="1" dirty="0">
              <a:solidFill>
                <a:srgbClr val="002060"/>
              </a:solidFill>
            </a:endParaRPr>
          </a:p>
        </p:txBody>
      </p:sp>
      <p:sp>
        <p:nvSpPr>
          <p:cNvPr id="3" name="Metin kutusu 2"/>
          <p:cNvSpPr txBox="1"/>
          <p:nvPr/>
        </p:nvSpPr>
        <p:spPr>
          <a:xfrm>
            <a:off x="5400091" y="932355"/>
            <a:ext cx="3112085" cy="646331"/>
          </a:xfrm>
          <a:prstGeom prst="rect">
            <a:avLst/>
          </a:prstGeom>
          <a:noFill/>
        </p:spPr>
        <p:txBody>
          <a:bodyPr wrap="square" rtlCol="0">
            <a:spAutoFit/>
          </a:bodyPr>
          <a:lstStyle/>
          <a:p>
            <a:r>
              <a:rPr lang="tr-TR" b="1" dirty="0" smtClean="0">
                <a:solidFill>
                  <a:srgbClr val="FF0000"/>
                </a:solidFill>
              </a:rPr>
              <a:t>Çalışma Yapılırken</a:t>
            </a:r>
          </a:p>
          <a:p>
            <a:endParaRPr lang="tr-TR" b="1" dirty="0">
              <a:solidFill>
                <a:srgbClr val="FF0000"/>
              </a:solidFill>
            </a:endParaRPr>
          </a:p>
        </p:txBody>
      </p:sp>
      <p:sp>
        <p:nvSpPr>
          <p:cNvPr id="12" name="Metin kutusu 11"/>
          <p:cNvSpPr txBox="1"/>
          <p:nvPr/>
        </p:nvSpPr>
        <p:spPr>
          <a:xfrm>
            <a:off x="5364088" y="3696141"/>
            <a:ext cx="3112085" cy="369332"/>
          </a:xfrm>
          <a:prstGeom prst="rect">
            <a:avLst/>
          </a:prstGeom>
          <a:noFill/>
        </p:spPr>
        <p:txBody>
          <a:bodyPr wrap="square" rtlCol="0">
            <a:spAutoFit/>
          </a:bodyPr>
          <a:lstStyle/>
          <a:p>
            <a:r>
              <a:rPr lang="tr-TR" b="1" dirty="0" smtClean="0">
                <a:solidFill>
                  <a:srgbClr val="FF0000"/>
                </a:solidFill>
              </a:rPr>
              <a:t>Çalışma Sonrası</a:t>
            </a:r>
            <a:endParaRPr lang="tr-TR" b="1" dirty="0">
              <a:solidFill>
                <a:srgbClr val="FF0000"/>
              </a:solidFill>
            </a:endParaRPr>
          </a:p>
        </p:txBody>
      </p:sp>
      <p:sp>
        <p:nvSpPr>
          <p:cNvPr id="13" name="Metin kutusu 12"/>
          <p:cNvSpPr txBox="1"/>
          <p:nvPr/>
        </p:nvSpPr>
        <p:spPr>
          <a:xfrm>
            <a:off x="362800" y="3664022"/>
            <a:ext cx="3112085" cy="369332"/>
          </a:xfrm>
          <a:prstGeom prst="rect">
            <a:avLst/>
          </a:prstGeom>
          <a:noFill/>
        </p:spPr>
        <p:txBody>
          <a:bodyPr wrap="square" rtlCol="0">
            <a:spAutoFit/>
          </a:bodyPr>
          <a:lstStyle/>
          <a:p>
            <a:r>
              <a:rPr lang="tr-TR" b="1" dirty="0" smtClean="0">
                <a:solidFill>
                  <a:srgbClr val="FF0000"/>
                </a:solidFill>
              </a:rPr>
              <a:t>     Çalışma Yapılırken</a:t>
            </a:r>
            <a:endParaRPr lang="tr-TR" b="1" dirty="0">
              <a:solidFill>
                <a:srgbClr val="FF0000"/>
              </a:solidFill>
            </a:endParaRPr>
          </a:p>
        </p:txBody>
      </p:sp>
      <p:pic>
        <p:nvPicPr>
          <p:cNvPr id="29" name="Resim 28" descr="E:\a Turgut Reis    3 94 mb\PROJE RESİM\26151140_IMG-20180326-WA0007.jpg"/>
          <p:cNvPicPr/>
          <p:nvPr/>
        </p:nvPicPr>
        <p:blipFill>
          <a:blip r:embed="rId2">
            <a:extLst>
              <a:ext uri="{28A0092B-C50C-407E-A947-70E740481C1C}">
                <a14:useLocalDpi xmlns:a14="http://schemas.microsoft.com/office/drawing/2010/main" val="0"/>
              </a:ext>
            </a:extLst>
          </a:blip>
          <a:srcRect/>
          <a:stretch>
            <a:fillRect/>
          </a:stretch>
        </p:blipFill>
        <p:spPr bwMode="auto">
          <a:xfrm>
            <a:off x="4780484" y="1316288"/>
            <a:ext cx="3868460" cy="2305222"/>
          </a:xfrm>
          <a:prstGeom prst="rect">
            <a:avLst/>
          </a:prstGeom>
          <a:noFill/>
          <a:ln>
            <a:noFill/>
          </a:ln>
        </p:spPr>
      </p:pic>
      <p:pic>
        <p:nvPicPr>
          <p:cNvPr id="30" name="Resim 29" descr="E:\a Turgut Reis    3 94 mb\PROJE RESİM\26151145_IMG-20180326-WA0011.jpg"/>
          <p:cNvPicPr/>
          <p:nvPr/>
        </p:nvPicPr>
        <p:blipFill>
          <a:blip r:embed="rId3">
            <a:extLst>
              <a:ext uri="{28A0092B-C50C-407E-A947-70E740481C1C}">
                <a14:useLocalDpi xmlns:a14="http://schemas.microsoft.com/office/drawing/2010/main" val="0"/>
              </a:ext>
            </a:extLst>
          </a:blip>
          <a:srcRect/>
          <a:stretch>
            <a:fillRect/>
          </a:stretch>
        </p:blipFill>
        <p:spPr bwMode="auto">
          <a:xfrm>
            <a:off x="343391" y="4103532"/>
            <a:ext cx="2840594" cy="2592562"/>
          </a:xfrm>
          <a:prstGeom prst="rect">
            <a:avLst/>
          </a:prstGeom>
          <a:noFill/>
          <a:ln>
            <a:noFill/>
          </a:ln>
        </p:spPr>
      </p:pic>
      <p:pic>
        <p:nvPicPr>
          <p:cNvPr id="31" name="Resim 30" descr="E:\a Turgut Reis    3 94 mb\PROJE RESİM\26151142_IMG-20180326-WA0008.jpg"/>
          <p:cNvPicPr/>
          <p:nvPr/>
        </p:nvPicPr>
        <p:blipFill>
          <a:blip r:embed="rId4">
            <a:extLst>
              <a:ext uri="{28A0092B-C50C-407E-A947-70E740481C1C}">
                <a14:useLocalDpi xmlns:a14="http://schemas.microsoft.com/office/drawing/2010/main" val="0"/>
              </a:ext>
            </a:extLst>
          </a:blip>
          <a:srcRect/>
          <a:stretch>
            <a:fillRect/>
          </a:stretch>
        </p:blipFill>
        <p:spPr bwMode="auto">
          <a:xfrm>
            <a:off x="4067944" y="4140105"/>
            <a:ext cx="4626639" cy="2555989"/>
          </a:xfrm>
          <a:prstGeom prst="rect">
            <a:avLst/>
          </a:prstGeom>
          <a:noFill/>
          <a:ln>
            <a:noFill/>
          </a:ln>
        </p:spPr>
      </p:pic>
      <p:pic>
        <p:nvPicPr>
          <p:cNvPr id="11" name="Picture 2" descr="meb logo ile ilgili görsel sonucu"/>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476" y="44623"/>
            <a:ext cx="922124" cy="10211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778392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Metin kutusu"/>
          <p:cNvSpPr txBox="1">
            <a:spLocks noChangeArrowheads="1"/>
          </p:cNvSpPr>
          <p:nvPr/>
        </p:nvSpPr>
        <p:spPr bwMode="auto">
          <a:xfrm>
            <a:off x="2893292" y="3462629"/>
            <a:ext cx="4449259"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spcAft>
                <a:spcPts val="1200"/>
              </a:spcAft>
              <a:buFontTx/>
              <a:buNone/>
            </a:pPr>
            <a:r>
              <a:rPr lang="tr-TR" altLang="tr-TR" sz="1900" dirty="0">
                <a:solidFill>
                  <a:prstClr val="black"/>
                </a:solidFill>
                <a:latin typeface="Arial" panose="020B0604020202020204" pitchFamily="34" charset="0"/>
              </a:rPr>
              <a:t>       </a:t>
            </a:r>
            <a:endParaRPr lang="tr-TR" altLang="tr-TR" sz="1800" dirty="0">
              <a:solidFill>
                <a:prstClr val="black"/>
              </a:solidFill>
              <a:latin typeface="Arial" panose="020B0604020202020204" pitchFamily="34" charset="0"/>
            </a:endParaRPr>
          </a:p>
        </p:txBody>
      </p:sp>
      <p:sp>
        <p:nvSpPr>
          <p:cNvPr id="2" name="Dikdörtgen 1"/>
          <p:cNvSpPr/>
          <p:nvPr/>
        </p:nvSpPr>
        <p:spPr>
          <a:xfrm>
            <a:off x="1763688" y="-33050"/>
            <a:ext cx="7272808" cy="584775"/>
          </a:xfrm>
          <a:prstGeom prst="rect">
            <a:avLst/>
          </a:prstGeom>
        </p:spPr>
        <p:txBody>
          <a:bodyPr wrap="square">
            <a:spAutoFit/>
          </a:bodyPr>
          <a:lstStyle/>
          <a:p>
            <a:endParaRPr lang="tr-TR" sz="1600" b="1" dirty="0" smtClean="0">
              <a:solidFill>
                <a:schemeClr val="bg1"/>
              </a:solidFill>
            </a:endParaRPr>
          </a:p>
          <a:p>
            <a:r>
              <a:rPr lang="tr-TR" sz="1600" b="1" dirty="0" smtClean="0">
                <a:solidFill>
                  <a:schemeClr val="bg1"/>
                </a:solidFill>
              </a:rPr>
              <a:t>BİLGİLENDİRME FAALİYETLERİ</a:t>
            </a:r>
            <a:endParaRPr lang="tr-TR" sz="1600" b="1" dirty="0">
              <a:solidFill>
                <a:schemeClr val="bg1"/>
              </a:solidFill>
            </a:endParaRPr>
          </a:p>
        </p:txBody>
      </p:sp>
      <p:sp>
        <p:nvSpPr>
          <p:cNvPr id="8" name="Unvan 1"/>
          <p:cNvSpPr>
            <a:spLocks noGrp="1"/>
          </p:cNvSpPr>
          <p:nvPr>
            <p:ph type="title"/>
          </p:nvPr>
        </p:nvSpPr>
        <p:spPr>
          <a:xfrm>
            <a:off x="501500" y="1217002"/>
            <a:ext cx="3811196" cy="1471667"/>
          </a:xfrm>
        </p:spPr>
        <p:txBody>
          <a:bodyPr>
            <a:noAutofit/>
          </a:bodyPr>
          <a:lstStyle/>
          <a:p>
            <a:r>
              <a:rPr lang="tr-TR" sz="1800" b="1" dirty="0">
                <a:solidFill>
                  <a:srgbClr val="002060"/>
                </a:solidFill>
              </a:rPr>
              <a:t>NİĞDE/ NİĞDE ATATÜRK MESLEKİ VE TEKNİK EĞİTİM ANADOLU LİSESİ</a:t>
            </a:r>
            <a:br>
              <a:rPr lang="tr-TR" sz="1800" b="1" dirty="0">
                <a:solidFill>
                  <a:srgbClr val="002060"/>
                </a:solidFill>
              </a:rPr>
            </a:br>
            <a:r>
              <a:rPr lang="tr-TR" sz="1800" b="1" dirty="0" smtClean="0">
                <a:solidFill>
                  <a:srgbClr val="002060"/>
                </a:solidFill>
              </a:rPr>
              <a:t>Yapılan İş</a:t>
            </a:r>
            <a:r>
              <a:rPr lang="tr-TR" sz="1800" b="1" dirty="0">
                <a:solidFill>
                  <a:srgbClr val="002060"/>
                </a:solidFill>
              </a:rPr>
              <a:t>: İlk yardım eğitimi </a:t>
            </a:r>
            <a:r>
              <a:rPr lang="tr-TR" sz="1800" b="1" dirty="0" smtClean="0">
                <a:solidFill>
                  <a:srgbClr val="002060"/>
                </a:solidFill>
              </a:rPr>
              <a:t>verilmesi, fiziksel hareketlilikle ilgili bilgilendirme ve egzersiz çalışması</a:t>
            </a:r>
            <a:endParaRPr lang="tr-TR" sz="1800" b="1" dirty="0">
              <a:solidFill>
                <a:srgbClr val="002060"/>
              </a:solidFill>
            </a:endParaRPr>
          </a:p>
        </p:txBody>
      </p:sp>
      <p:sp>
        <p:nvSpPr>
          <p:cNvPr id="3" name="Metin kutusu 2"/>
          <p:cNvSpPr txBox="1"/>
          <p:nvPr/>
        </p:nvSpPr>
        <p:spPr>
          <a:xfrm>
            <a:off x="5400091" y="932355"/>
            <a:ext cx="3112085" cy="646331"/>
          </a:xfrm>
          <a:prstGeom prst="rect">
            <a:avLst/>
          </a:prstGeom>
          <a:noFill/>
        </p:spPr>
        <p:txBody>
          <a:bodyPr wrap="square" rtlCol="0">
            <a:spAutoFit/>
          </a:bodyPr>
          <a:lstStyle/>
          <a:p>
            <a:r>
              <a:rPr lang="tr-TR" b="1" dirty="0" smtClean="0">
                <a:solidFill>
                  <a:srgbClr val="FF0000"/>
                </a:solidFill>
              </a:rPr>
              <a:t>Çalışma Yapılırken</a:t>
            </a:r>
          </a:p>
          <a:p>
            <a:endParaRPr lang="tr-TR" b="1" dirty="0">
              <a:solidFill>
                <a:srgbClr val="FF0000"/>
              </a:solidFill>
            </a:endParaRPr>
          </a:p>
        </p:txBody>
      </p:sp>
      <p:sp>
        <p:nvSpPr>
          <p:cNvPr id="12" name="Metin kutusu 11"/>
          <p:cNvSpPr txBox="1"/>
          <p:nvPr/>
        </p:nvSpPr>
        <p:spPr>
          <a:xfrm>
            <a:off x="5343824" y="3664022"/>
            <a:ext cx="3112085" cy="369332"/>
          </a:xfrm>
          <a:prstGeom prst="rect">
            <a:avLst/>
          </a:prstGeom>
          <a:noFill/>
        </p:spPr>
        <p:txBody>
          <a:bodyPr wrap="square" rtlCol="0">
            <a:spAutoFit/>
          </a:bodyPr>
          <a:lstStyle/>
          <a:p>
            <a:r>
              <a:rPr lang="tr-TR" b="1" dirty="0" smtClean="0">
                <a:solidFill>
                  <a:srgbClr val="FF0000"/>
                </a:solidFill>
              </a:rPr>
              <a:t>Çalışma Yapılırken</a:t>
            </a:r>
            <a:endParaRPr lang="tr-TR" b="1" dirty="0">
              <a:solidFill>
                <a:srgbClr val="FF0000"/>
              </a:solidFill>
            </a:endParaRPr>
          </a:p>
        </p:txBody>
      </p:sp>
      <p:sp>
        <p:nvSpPr>
          <p:cNvPr id="13" name="Metin kutusu 12"/>
          <p:cNvSpPr txBox="1"/>
          <p:nvPr/>
        </p:nvSpPr>
        <p:spPr>
          <a:xfrm>
            <a:off x="362800" y="3664022"/>
            <a:ext cx="3112085" cy="369332"/>
          </a:xfrm>
          <a:prstGeom prst="rect">
            <a:avLst/>
          </a:prstGeom>
          <a:noFill/>
        </p:spPr>
        <p:txBody>
          <a:bodyPr wrap="square" rtlCol="0">
            <a:spAutoFit/>
          </a:bodyPr>
          <a:lstStyle/>
          <a:p>
            <a:r>
              <a:rPr lang="tr-TR" b="1" dirty="0" smtClean="0">
                <a:solidFill>
                  <a:srgbClr val="FF0000"/>
                </a:solidFill>
              </a:rPr>
              <a:t>             Çalışma Yapılırken</a:t>
            </a:r>
            <a:endParaRPr lang="tr-TR" b="1" dirty="0">
              <a:solidFill>
                <a:srgbClr val="FF0000"/>
              </a:solidFill>
            </a:endParaRPr>
          </a:p>
        </p:txBody>
      </p:sp>
      <p:pic>
        <p:nvPicPr>
          <p:cNvPr id="26" name="Resim 2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08961" y="932355"/>
            <a:ext cx="4068453" cy="2792971"/>
          </a:xfrm>
          <a:prstGeom prst="rect">
            <a:avLst/>
          </a:prstGeom>
        </p:spPr>
      </p:pic>
      <p:pic>
        <p:nvPicPr>
          <p:cNvPr id="27" name="Resim 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2800" y="4089576"/>
            <a:ext cx="3633136" cy="2603496"/>
          </a:xfrm>
          <a:prstGeom prst="rect">
            <a:avLst/>
          </a:prstGeom>
        </p:spPr>
      </p:pic>
      <p:pic>
        <p:nvPicPr>
          <p:cNvPr id="28" name="Resim 2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11990" y="4134613"/>
            <a:ext cx="3975752" cy="2587981"/>
          </a:xfrm>
          <a:prstGeom prst="rect">
            <a:avLst/>
          </a:prstGeom>
        </p:spPr>
      </p:pic>
      <p:pic>
        <p:nvPicPr>
          <p:cNvPr id="11" name="Picture 2" descr="meb logo ile ilgili görsel sonucu"/>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476" y="44623"/>
            <a:ext cx="922124" cy="10211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969710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Metin kutusu"/>
          <p:cNvSpPr txBox="1">
            <a:spLocks noChangeArrowheads="1"/>
          </p:cNvSpPr>
          <p:nvPr/>
        </p:nvSpPr>
        <p:spPr bwMode="auto">
          <a:xfrm>
            <a:off x="225030" y="1074745"/>
            <a:ext cx="6426994"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spcAft>
                <a:spcPts val="1200"/>
              </a:spcAft>
              <a:buFontTx/>
              <a:buNone/>
            </a:pPr>
            <a:r>
              <a:rPr lang="tr-TR" altLang="tr-TR" sz="1900" dirty="0">
                <a:solidFill>
                  <a:prstClr val="black"/>
                </a:solidFill>
                <a:latin typeface="Arial" panose="020B0604020202020204" pitchFamily="34" charset="0"/>
              </a:rPr>
              <a:t>       </a:t>
            </a:r>
            <a:endParaRPr lang="tr-TR" altLang="tr-TR" sz="1800" dirty="0">
              <a:solidFill>
                <a:prstClr val="black"/>
              </a:solidFill>
              <a:latin typeface="Arial" panose="020B0604020202020204" pitchFamily="34" charset="0"/>
            </a:endParaRPr>
          </a:p>
        </p:txBody>
      </p:sp>
      <p:sp>
        <p:nvSpPr>
          <p:cNvPr id="2" name="Dikdörtgen 1"/>
          <p:cNvSpPr/>
          <p:nvPr/>
        </p:nvSpPr>
        <p:spPr>
          <a:xfrm>
            <a:off x="1763688" y="-33050"/>
            <a:ext cx="7272808" cy="584775"/>
          </a:xfrm>
          <a:prstGeom prst="rect">
            <a:avLst/>
          </a:prstGeom>
        </p:spPr>
        <p:txBody>
          <a:bodyPr wrap="square">
            <a:spAutoFit/>
          </a:bodyPr>
          <a:lstStyle/>
          <a:p>
            <a:endParaRPr lang="tr-TR" sz="1600" b="1" dirty="0" smtClean="0">
              <a:solidFill>
                <a:schemeClr val="bg1"/>
              </a:solidFill>
            </a:endParaRPr>
          </a:p>
          <a:p>
            <a:r>
              <a:rPr lang="tr-TR" sz="1600" b="1" dirty="0" smtClean="0">
                <a:solidFill>
                  <a:schemeClr val="bg1"/>
                </a:solidFill>
              </a:rPr>
              <a:t>DİĞER FAALİYETLER</a:t>
            </a:r>
            <a:endParaRPr lang="tr-TR" sz="1600" b="1" dirty="0">
              <a:solidFill>
                <a:schemeClr val="bg1"/>
              </a:solidFill>
            </a:endParaRPr>
          </a:p>
        </p:txBody>
      </p:sp>
      <p:sp>
        <p:nvSpPr>
          <p:cNvPr id="8" name="Unvan 1"/>
          <p:cNvSpPr>
            <a:spLocks noGrp="1"/>
          </p:cNvSpPr>
          <p:nvPr>
            <p:ph type="title"/>
          </p:nvPr>
        </p:nvSpPr>
        <p:spPr>
          <a:xfrm>
            <a:off x="467544" y="1210777"/>
            <a:ext cx="3972791" cy="1570151"/>
          </a:xfrm>
        </p:spPr>
        <p:txBody>
          <a:bodyPr>
            <a:normAutofit fontScale="90000"/>
          </a:bodyPr>
          <a:lstStyle/>
          <a:p>
            <a:r>
              <a:rPr lang="tr-TR" sz="1800" b="1" dirty="0" smtClean="0">
                <a:solidFill>
                  <a:srgbClr val="002060"/>
                </a:solidFill>
              </a:rPr>
              <a:t>MUĞLA/MENTEŞE MESLEKİ </a:t>
            </a:r>
            <a:r>
              <a:rPr lang="tr-TR" sz="1800" b="1" dirty="0">
                <a:solidFill>
                  <a:srgbClr val="002060"/>
                </a:solidFill>
              </a:rPr>
              <a:t>VE TEKNİK ANADOLU </a:t>
            </a:r>
            <a:r>
              <a:rPr lang="tr-TR" sz="1800" b="1" dirty="0" smtClean="0">
                <a:solidFill>
                  <a:srgbClr val="002060"/>
                </a:solidFill>
              </a:rPr>
              <a:t>LİSESİ</a:t>
            </a:r>
            <a:br>
              <a:rPr lang="tr-TR" sz="1800" b="1" dirty="0" smtClean="0">
                <a:solidFill>
                  <a:srgbClr val="002060"/>
                </a:solidFill>
              </a:rPr>
            </a:br>
            <a:r>
              <a:rPr lang="tr-TR" sz="1800" b="1" dirty="0" smtClean="0">
                <a:solidFill>
                  <a:srgbClr val="002060"/>
                </a:solidFill>
              </a:rPr>
              <a:t>HATAY/LOKMAN HEKİM MESLEKİ VE TEKNİK ANADOLU LİSESİ</a:t>
            </a:r>
            <a:br>
              <a:rPr lang="tr-TR" sz="1800" b="1" dirty="0" smtClean="0">
                <a:solidFill>
                  <a:srgbClr val="002060"/>
                </a:solidFill>
              </a:rPr>
            </a:br>
            <a:r>
              <a:rPr lang="tr-TR" sz="1800" b="1" dirty="0" smtClean="0">
                <a:solidFill>
                  <a:srgbClr val="002060"/>
                </a:solidFill>
              </a:rPr>
              <a:t>Yapılan İş: Hasta ve yaşlı bakımı ile güzellik ve saç bakım  alanı öğrencilerimizin yaşlılarımıza yönelik çalışmaları</a:t>
            </a:r>
            <a:endParaRPr lang="tr-TR" b="1" dirty="0">
              <a:solidFill>
                <a:srgbClr val="002060"/>
              </a:solidFill>
            </a:endParaRPr>
          </a:p>
        </p:txBody>
      </p:sp>
      <p:pic>
        <p:nvPicPr>
          <p:cNvPr id="9" name="Resim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43824" y="1428163"/>
            <a:ext cx="3168352" cy="1976117"/>
          </a:xfrm>
          <a:prstGeom prst="rect">
            <a:avLst/>
          </a:prstGeom>
        </p:spPr>
      </p:pic>
      <p:pic>
        <p:nvPicPr>
          <p:cNvPr id="10" name="Resim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2398" y="4293096"/>
            <a:ext cx="3206529" cy="2214183"/>
          </a:xfrm>
          <a:prstGeom prst="rect">
            <a:avLst/>
          </a:prstGeom>
        </p:spPr>
      </p:pic>
      <p:pic>
        <p:nvPicPr>
          <p:cNvPr id="11" name="Resim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7544" y="4289283"/>
            <a:ext cx="4215305" cy="2214184"/>
          </a:xfrm>
          <a:prstGeom prst="rect">
            <a:avLst/>
          </a:prstGeom>
        </p:spPr>
      </p:pic>
      <p:sp>
        <p:nvSpPr>
          <p:cNvPr id="3" name="Metin kutusu 2"/>
          <p:cNvSpPr txBox="1"/>
          <p:nvPr/>
        </p:nvSpPr>
        <p:spPr>
          <a:xfrm>
            <a:off x="5400091" y="932355"/>
            <a:ext cx="3112085" cy="369332"/>
          </a:xfrm>
          <a:prstGeom prst="rect">
            <a:avLst/>
          </a:prstGeom>
          <a:noFill/>
        </p:spPr>
        <p:txBody>
          <a:bodyPr wrap="square" rtlCol="0">
            <a:spAutoFit/>
          </a:bodyPr>
          <a:lstStyle/>
          <a:p>
            <a:r>
              <a:rPr lang="tr-TR" b="1" dirty="0" smtClean="0">
                <a:solidFill>
                  <a:srgbClr val="FF0000"/>
                </a:solidFill>
              </a:rPr>
              <a:t>Çalışma Yapılırken</a:t>
            </a:r>
            <a:endParaRPr lang="tr-TR" b="1" dirty="0">
              <a:solidFill>
                <a:srgbClr val="FF0000"/>
              </a:solidFill>
            </a:endParaRPr>
          </a:p>
        </p:txBody>
      </p:sp>
      <p:sp>
        <p:nvSpPr>
          <p:cNvPr id="12" name="Metin kutusu 11"/>
          <p:cNvSpPr txBox="1"/>
          <p:nvPr/>
        </p:nvSpPr>
        <p:spPr>
          <a:xfrm>
            <a:off x="5343824" y="3664022"/>
            <a:ext cx="3112085" cy="369332"/>
          </a:xfrm>
          <a:prstGeom prst="rect">
            <a:avLst/>
          </a:prstGeom>
          <a:noFill/>
        </p:spPr>
        <p:txBody>
          <a:bodyPr wrap="square" rtlCol="0">
            <a:spAutoFit/>
          </a:bodyPr>
          <a:lstStyle/>
          <a:p>
            <a:r>
              <a:rPr lang="tr-TR" b="1" dirty="0" smtClean="0">
                <a:solidFill>
                  <a:srgbClr val="FF0000"/>
                </a:solidFill>
              </a:rPr>
              <a:t>Çalışma Yapılırken</a:t>
            </a:r>
            <a:endParaRPr lang="tr-TR" b="1" dirty="0">
              <a:solidFill>
                <a:srgbClr val="FF0000"/>
              </a:solidFill>
            </a:endParaRPr>
          </a:p>
        </p:txBody>
      </p:sp>
      <p:sp>
        <p:nvSpPr>
          <p:cNvPr id="13" name="Metin kutusu 12"/>
          <p:cNvSpPr txBox="1"/>
          <p:nvPr/>
        </p:nvSpPr>
        <p:spPr>
          <a:xfrm>
            <a:off x="362800" y="3664022"/>
            <a:ext cx="3112085" cy="369332"/>
          </a:xfrm>
          <a:prstGeom prst="rect">
            <a:avLst/>
          </a:prstGeom>
          <a:noFill/>
        </p:spPr>
        <p:txBody>
          <a:bodyPr wrap="square" rtlCol="0">
            <a:spAutoFit/>
          </a:bodyPr>
          <a:lstStyle/>
          <a:p>
            <a:r>
              <a:rPr lang="tr-TR" b="1" dirty="0" smtClean="0">
                <a:solidFill>
                  <a:srgbClr val="FF0000"/>
                </a:solidFill>
              </a:rPr>
              <a:t>Çalışma Yapılırken</a:t>
            </a:r>
            <a:endParaRPr lang="tr-TR" b="1" dirty="0">
              <a:solidFill>
                <a:srgbClr val="FF0000"/>
              </a:solidFill>
            </a:endParaRPr>
          </a:p>
        </p:txBody>
      </p:sp>
      <p:pic>
        <p:nvPicPr>
          <p:cNvPr id="14" name="Resim 13" descr="F:\Resimler-Video ve Haberler\Köyceğiz-Köyceğiz MTAL\2.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43824" y="1436095"/>
            <a:ext cx="3168352" cy="1968185"/>
          </a:xfrm>
          <a:prstGeom prst="rect">
            <a:avLst/>
          </a:prstGeom>
          <a:noFill/>
          <a:ln>
            <a:noFill/>
          </a:ln>
        </p:spPr>
      </p:pic>
      <p:pic>
        <p:nvPicPr>
          <p:cNvPr id="15" name="Resim 14" descr="F:\Resimler-Video ve Haberler\Köyceğiz-Köyceğiz MTAL\6.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7544" y="4289282"/>
            <a:ext cx="4215304" cy="2214185"/>
          </a:xfrm>
          <a:prstGeom prst="rect">
            <a:avLst/>
          </a:prstGeom>
          <a:noFill/>
          <a:ln>
            <a:noFill/>
          </a:ln>
        </p:spPr>
      </p:pic>
      <p:pic>
        <p:nvPicPr>
          <p:cNvPr id="16" name="Resim 15" descr="F:\Resimler-Video ve Haberler\Köyceğiz-Köyceğiz MTAL\9.JP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92080" y="4149080"/>
            <a:ext cx="3456384" cy="2354387"/>
          </a:xfrm>
          <a:prstGeom prst="rect">
            <a:avLst/>
          </a:prstGeom>
          <a:noFill/>
          <a:ln>
            <a:noFill/>
          </a:ln>
        </p:spPr>
      </p:pic>
      <p:pic>
        <p:nvPicPr>
          <p:cNvPr id="17" name="Resim 16" descr="F:\Resimler-Video ve Haberler\Menteşe-Zübeyde Hanım MTAL\DSC_0127.JPG"/>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292080" y="4149080"/>
            <a:ext cx="3456384" cy="2354387"/>
          </a:xfrm>
          <a:prstGeom prst="rect">
            <a:avLst/>
          </a:prstGeom>
          <a:noFill/>
          <a:ln>
            <a:noFill/>
          </a:ln>
        </p:spPr>
      </p:pic>
      <p:pic>
        <p:nvPicPr>
          <p:cNvPr id="18" name="Resim 17" descr="F:\Resimler-Video ve Haberler\Menteşe-Zübeyde Hanım MTAL\IMG_0984.JPG"/>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62800" y="4258326"/>
            <a:ext cx="4320048" cy="2245141"/>
          </a:xfrm>
          <a:prstGeom prst="rect">
            <a:avLst/>
          </a:prstGeom>
          <a:noFill/>
          <a:ln>
            <a:noFill/>
          </a:ln>
        </p:spPr>
      </p:pic>
      <p:pic>
        <p:nvPicPr>
          <p:cNvPr id="4" name="Resim 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076055" y="1380303"/>
            <a:ext cx="3522871" cy="2186420"/>
          </a:xfrm>
          <a:prstGeom prst="rect">
            <a:avLst/>
          </a:prstGeom>
        </p:spPr>
      </p:pic>
      <p:pic>
        <p:nvPicPr>
          <p:cNvPr id="19" name="Picture 2" descr="meb logo ile ilgili görsel sonucu"/>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9476" y="44623"/>
            <a:ext cx="922124" cy="10211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95095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Metin kutusu"/>
          <p:cNvSpPr txBox="1">
            <a:spLocks noChangeArrowheads="1"/>
          </p:cNvSpPr>
          <p:nvPr/>
        </p:nvSpPr>
        <p:spPr bwMode="auto">
          <a:xfrm>
            <a:off x="225030" y="1074745"/>
            <a:ext cx="6426994"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spcAft>
                <a:spcPts val="1200"/>
              </a:spcAft>
              <a:buFontTx/>
              <a:buNone/>
            </a:pPr>
            <a:r>
              <a:rPr lang="tr-TR" altLang="tr-TR" sz="1900" dirty="0">
                <a:solidFill>
                  <a:prstClr val="black"/>
                </a:solidFill>
                <a:latin typeface="Arial" panose="020B0604020202020204" pitchFamily="34" charset="0"/>
              </a:rPr>
              <a:t>       </a:t>
            </a:r>
            <a:endParaRPr lang="tr-TR" altLang="tr-TR" sz="1800" dirty="0">
              <a:solidFill>
                <a:prstClr val="black"/>
              </a:solidFill>
              <a:latin typeface="Arial" panose="020B0604020202020204" pitchFamily="34" charset="0"/>
            </a:endParaRPr>
          </a:p>
        </p:txBody>
      </p:sp>
      <p:sp>
        <p:nvSpPr>
          <p:cNvPr id="2" name="Dikdörtgen 1"/>
          <p:cNvSpPr/>
          <p:nvPr/>
        </p:nvSpPr>
        <p:spPr>
          <a:xfrm>
            <a:off x="1763688" y="-33050"/>
            <a:ext cx="7272808" cy="584775"/>
          </a:xfrm>
          <a:prstGeom prst="rect">
            <a:avLst/>
          </a:prstGeom>
        </p:spPr>
        <p:txBody>
          <a:bodyPr wrap="square">
            <a:spAutoFit/>
          </a:bodyPr>
          <a:lstStyle/>
          <a:p>
            <a:endParaRPr lang="tr-TR" sz="1600" b="1" dirty="0" smtClean="0">
              <a:solidFill>
                <a:schemeClr val="bg1"/>
              </a:solidFill>
            </a:endParaRPr>
          </a:p>
          <a:p>
            <a:r>
              <a:rPr lang="tr-TR" sz="1600" b="1" dirty="0" smtClean="0">
                <a:solidFill>
                  <a:schemeClr val="bg1"/>
                </a:solidFill>
              </a:rPr>
              <a:t>DİĞER FAALİYETLER</a:t>
            </a:r>
            <a:endParaRPr lang="tr-TR" sz="1600" b="1" dirty="0">
              <a:solidFill>
                <a:schemeClr val="bg1"/>
              </a:solidFill>
            </a:endParaRPr>
          </a:p>
        </p:txBody>
      </p:sp>
      <p:sp>
        <p:nvSpPr>
          <p:cNvPr id="8" name="Unvan 1"/>
          <p:cNvSpPr>
            <a:spLocks noGrp="1"/>
          </p:cNvSpPr>
          <p:nvPr>
            <p:ph type="title"/>
          </p:nvPr>
        </p:nvSpPr>
        <p:spPr>
          <a:xfrm>
            <a:off x="467544" y="1210777"/>
            <a:ext cx="3972791" cy="1421175"/>
          </a:xfrm>
        </p:spPr>
        <p:txBody>
          <a:bodyPr>
            <a:normAutofit fontScale="90000"/>
          </a:bodyPr>
          <a:lstStyle/>
          <a:p>
            <a:r>
              <a:rPr lang="tr-TR" sz="1800" b="1" dirty="0" smtClean="0">
                <a:solidFill>
                  <a:srgbClr val="002060"/>
                </a:solidFill>
              </a:rPr>
              <a:t>ESKİŞEHİR/YUNUS EMRE </a:t>
            </a:r>
            <a:r>
              <a:rPr lang="tr-TR" sz="1800" b="1" dirty="0">
                <a:solidFill>
                  <a:srgbClr val="002060"/>
                </a:solidFill>
              </a:rPr>
              <a:t>MESLEKİ VE TEKNİK ANADOLU </a:t>
            </a:r>
            <a:r>
              <a:rPr lang="tr-TR" sz="1800" b="1" dirty="0" smtClean="0">
                <a:solidFill>
                  <a:srgbClr val="002060"/>
                </a:solidFill>
              </a:rPr>
              <a:t>LİSESİ</a:t>
            </a:r>
            <a:br>
              <a:rPr lang="tr-TR" sz="1800" b="1" dirty="0" smtClean="0">
                <a:solidFill>
                  <a:srgbClr val="002060"/>
                </a:solidFill>
              </a:rPr>
            </a:br>
            <a:r>
              <a:rPr lang="tr-TR" sz="1800" b="1" dirty="0" smtClean="0">
                <a:solidFill>
                  <a:srgbClr val="002060"/>
                </a:solidFill>
              </a:rPr>
              <a:t>Yapılan İş: Hayvan yetiştiriciliği ve tarım alanı öğrencilerimiz çiftçilerimize hayvan yetiştiriciliği, toprağın verimini artırma ve ağaç dikimiyle ilgili uygulamalı bilgiler verdiler.</a:t>
            </a:r>
            <a:endParaRPr lang="tr-TR" b="1" dirty="0">
              <a:solidFill>
                <a:srgbClr val="002060"/>
              </a:solidFill>
            </a:endParaRPr>
          </a:p>
        </p:txBody>
      </p:sp>
      <p:pic>
        <p:nvPicPr>
          <p:cNvPr id="9" name="Resim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43824" y="1428163"/>
            <a:ext cx="3168352" cy="1976117"/>
          </a:xfrm>
          <a:prstGeom prst="rect">
            <a:avLst/>
          </a:prstGeom>
        </p:spPr>
      </p:pic>
      <p:pic>
        <p:nvPicPr>
          <p:cNvPr id="10" name="Resim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2398" y="4293096"/>
            <a:ext cx="3206529" cy="2214183"/>
          </a:xfrm>
          <a:prstGeom prst="rect">
            <a:avLst/>
          </a:prstGeom>
        </p:spPr>
      </p:pic>
      <p:pic>
        <p:nvPicPr>
          <p:cNvPr id="11" name="Resim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7544" y="4289283"/>
            <a:ext cx="4215305" cy="2214184"/>
          </a:xfrm>
          <a:prstGeom prst="rect">
            <a:avLst/>
          </a:prstGeom>
        </p:spPr>
      </p:pic>
      <p:sp>
        <p:nvSpPr>
          <p:cNvPr id="3" name="Metin kutusu 2"/>
          <p:cNvSpPr txBox="1"/>
          <p:nvPr/>
        </p:nvSpPr>
        <p:spPr>
          <a:xfrm>
            <a:off x="5400091" y="932355"/>
            <a:ext cx="3112085" cy="369332"/>
          </a:xfrm>
          <a:prstGeom prst="rect">
            <a:avLst/>
          </a:prstGeom>
          <a:noFill/>
        </p:spPr>
        <p:txBody>
          <a:bodyPr wrap="square" rtlCol="0">
            <a:spAutoFit/>
          </a:bodyPr>
          <a:lstStyle/>
          <a:p>
            <a:r>
              <a:rPr lang="tr-TR" b="1" dirty="0" smtClean="0">
                <a:solidFill>
                  <a:srgbClr val="FF0000"/>
                </a:solidFill>
              </a:rPr>
              <a:t>Çalışma Yapılırken</a:t>
            </a:r>
            <a:endParaRPr lang="tr-TR" b="1" dirty="0">
              <a:solidFill>
                <a:srgbClr val="FF0000"/>
              </a:solidFill>
            </a:endParaRPr>
          </a:p>
        </p:txBody>
      </p:sp>
      <p:sp>
        <p:nvSpPr>
          <p:cNvPr id="12" name="Metin kutusu 11"/>
          <p:cNvSpPr txBox="1"/>
          <p:nvPr/>
        </p:nvSpPr>
        <p:spPr>
          <a:xfrm>
            <a:off x="5343824" y="3664022"/>
            <a:ext cx="3112085" cy="369332"/>
          </a:xfrm>
          <a:prstGeom prst="rect">
            <a:avLst/>
          </a:prstGeom>
          <a:noFill/>
        </p:spPr>
        <p:txBody>
          <a:bodyPr wrap="square" rtlCol="0">
            <a:spAutoFit/>
          </a:bodyPr>
          <a:lstStyle/>
          <a:p>
            <a:r>
              <a:rPr lang="tr-TR" b="1" dirty="0" smtClean="0">
                <a:solidFill>
                  <a:srgbClr val="FF0000"/>
                </a:solidFill>
              </a:rPr>
              <a:t>Çalışma Yapılırken</a:t>
            </a:r>
            <a:endParaRPr lang="tr-TR" b="1" dirty="0">
              <a:solidFill>
                <a:srgbClr val="FF0000"/>
              </a:solidFill>
            </a:endParaRPr>
          </a:p>
        </p:txBody>
      </p:sp>
      <p:sp>
        <p:nvSpPr>
          <p:cNvPr id="13" name="Metin kutusu 12"/>
          <p:cNvSpPr txBox="1"/>
          <p:nvPr/>
        </p:nvSpPr>
        <p:spPr>
          <a:xfrm>
            <a:off x="362800" y="3664022"/>
            <a:ext cx="3112085" cy="369332"/>
          </a:xfrm>
          <a:prstGeom prst="rect">
            <a:avLst/>
          </a:prstGeom>
          <a:noFill/>
        </p:spPr>
        <p:txBody>
          <a:bodyPr wrap="square" rtlCol="0">
            <a:spAutoFit/>
          </a:bodyPr>
          <a:lstStyle/>
          <a:p>
            <a:r>
              <a:rPr lang="tr-TR" b="1" dirty="0" smtClean="0">
                <a:solidFill>
                  <a:srgbClr val="FF0000"/>
                </a:solidFill>
              </a:rPr>
              <a:t>Çalışma Yapılırken</a:t>
            </a:r>
            <a:endParaRPr lang="tr-TR" b="1" dirty="0">
              <a:solidFill>
                <a:srgbClr val="FF0000"/>
              </a:solidFill>
            </a:endParaRPr>
          </a:p>
        </p:txBody>
      </p:sp>
      <p:pic>
        <p:nvPicPr>
          <p:cNvPr id="14" name="Resim 13" descr="F:\Resimler-Video ve Haberler\Köyceğiz-Köyceğiz MTAL\2.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43824" y="1436095"/>
            <a:ext cx="3168352" cy="1968185"/>
          </a:xfrm>
          <a:prstGeom prst="rect">
            <a:avLst/>
          </a:prstGeom>
          <a:noFill/>
          <a:ln>
            <a:noFill/>
          </a:ln>
        </p:spPr>
      </p:pic>
      <p:pic>
        <p:nvPicPr>
          <p:cNvPr id="15" name="Resim 14" descr="F:\Resimler-Video ve Haberler\Köyceğiz-Köyceğiz MTAL\6.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7544" y="4289282"/>
            <a:ext cx="4215304" cy="2214185"/>
          </a:xfrm>
          <a:prstGeom prst="rect">
            <a:avLst/>
          </a:prstGeom>
          <a:noFill/>
          <a:ln>
            <a:noFill/>
          </a:ln>
        </p:spPr>
      </p:pic>
      <p:pic>
        <p:nvPicPr>
          <p:cNvPr id="16" name="Resim 15" descr="F:\Resimler-Video ve Haberler\Köyceğiz-Köyceğiz MTAL\9.JP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92080" y="4149080"/>
            <a:ext cx="3456384" cy="2354387"/>
          </a:xfrm>
          <a:prstGeom prst="rect">
            <a:avLst/>
          </a:prstGeom>
          <a:noFill/>
          <a:ln>
            <a:noFill/>
          </a:ln>
        </p:spPr>
      </p:pic>
      <p:pic>
        <p:nvPicPr>
          <p:cNvPr id="17" name="Resim 16" descr="E:\Mahmudiye\PROFE FOTOĞRAFLARI mahmudiye yunus emre mtal\IMG-20180227-WA0013 (1).jpg"/>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222832" y="1341613"/>
            <a:ext cx="3594879" cy="2219695"/>
          </a:xfrm>
          <a:prstGeom prst="rect">
            <a:avLst/>
          </a:prstGeom>
          <a:noFill/>
          <a:ln>
            <a:noFill/>
          </a:ln>
        </p:spPr>
      </p:pic>
      <p:pic>
        <p:nvPicPr>
          <p:cNvPr id="18" name="Resim 17" descr="E:\Mahmudiye\PROFE FOTOĞRAFLARI mahmudiye yunus emre mtal\IMG-20180227-WA0009.jpg"/>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188253" y="4145268"/>
            <a:ext cx="3667238" cy="2359441"/>
          </a:xfrm>
          <a:prstGeom prst="rect">
            <a:avLst/>
          </a:prstGeom>
          <a:noFill/>
          <a:ln>
            <a:noFill/>
          </a:ln>
        </p:spPr>
      </p:pic>
      <p:pic>
        <p:nvPicPr>
          <p:cNvPr id="19" name="Resim 18" descr="E:\Mahmudiye\PROFE FOTOĞRAFLARI mahmudiye yunus emre mtal\IMG-20180227-WA0001.jp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58220" y="4271219"/>
            <a:ext cx="4224627" cy="2232248"/>
          </a:xfrm>
          <a:prstGeom prst="rect">
            <a:avLst/>
          </a:prstGeom>
          <a:noFill/>
          <a:ln>
            <a:noFill/>
          </a:ln>
        </p:spPr>
      </p:pic>
      <p:pic>
        <p:nvPicPr>
          <p:cNvPr id="20" name="Picture 2" descr="meb logo ile ilgili görsel sonucu"/>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9476" y="44623"/>
            <a:ext cx="922124" cy="10211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140062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Metin kutusu"/>
          <p:cNvSpPr txBox="1">
            <a:spLocks noChangeArrowheads="1"/>
          </p:cNvSpPr>
          <p:nvPr/>
        </p:nvSpPr>
        <p:spPr bwMode="auto">
          <a:xfrm>
            <a:off x="225030" y="1074745"/>
            <a:ext cx="6426994"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spcAft>
                <a:spcPts val="1200"/>
              </a:spcAft>
              <a:buFontTx/>
              <a:buNone/>
            </a:pPr>
            <a:r>
              <a:rPr lang="tr-TR" altLang="tr-TR" sz="1900" dirty="0">
                <a:solidFill>
                  <a:prstClr val="black"/>
                </a:solidFill>
                <a:latin typeface="Arial" panose="020B0604020202020204" pitchFamily="34" charset="0"/>
              </a:rPr>
              <a:t>       </a:t>
            </a:r>
            <a:endParaRPr lang="tr-TR" altLang="tr-TR" sz="1800" dirty="0">
              <a:solidFill>
                <a:prstClr val="black"/>
              </a:solidFill>
              <a:latin typeface="Arial" panose="020B0604020202020204" pitchFamily="34" charset="0"/>
            </a:endParaRPr>
          </a:p>
        </p:txBody>
      </p:sp>
      <p:sp>
        <p:nvSpPr>
          <p:cNvPr id="2" name="Dikdörtgen 1"/>
          <p:cNvSpPr/>
          <p:nvPr/>
        </p:nvSpPr>
        <p:spPr>
          <a:xfrm>
            <a:off x="1763688" y="-33050"/>
            <a:ext cx="7272808" cy="584775"/>
          </a:xfrm>
          <a:prstGeom prst="rect">
            <a:avLst/>
          </a:prstGeom>
        </p:spPr>
        <p:txBody>
          <a:bodyPr wrap="square">
            <a:spAutoFit/>
          </a:bodyPr>
          <a:lstStyle/>
          <a:p>
            <a:endParaRPr lang="tr-TR" sz="1600" b="1" dirty="0" smtClean="0">
              <a:solidFill>
                <a:schemeClr val="bg1"/>
              </a:solidFill>
            </a:endParaRPr>
          </a:p>
          <a:p>
            <a:r>
              <a:rPr lang="tr-TR" sz="1600" b="1" dirty="0" smtClean="0">
                <a:solidFill>
                  <a:schemeClr val="bg1"/>
                </a:solidFill>
              </a:rPr>
              <a:t>DİĞER FAALİYETLER</a:t>
            </a:r>
            <a:endParaRPr lang="tr-TR" sz="1600" b="1" dirty="0">
              <a:solidFill>
                <a:schemeClr val="bg1"/>
              </a:solidFill>
            </a:endParaRPr>
          </a:p>
        </p:txBody>
      </p:sp>
      <p:sp>
        <p:nvSpPr>
          <p:cNvPr id="8" name="Unvan 1"/>
          <p:cNvSpPr>
            <a:spLocks noGrp="1"/>
          </p:cNvSpPr>
          <p:nvPr>
            <p:ph type="title"/>
          </p:nvPr>
        </p:nvSpPr>
        <p:spPr>
          <a:xfrm>
            <a:off x="467544" y="1210777"/>
            <a:ext cx="3972791" cy="1421175"/>
          </a:xfrm>
        </p:spPr>
        <p:txBody>
          <a:bodyPr>
            <a:normAutofit fontScale="90000"/>
          </a:bodyPr>
          <a:lstStyle/>
          <a:p>
            <a:r>
              <a:rPr lang="tr-TR" sz="1800" b="1" dirty="0" smtClean="0">
                <a:solidFill>
                  <a:srgbClr val="002060"/>
                </a:solidFill>
              </a:rPr>
              <a:t>HATAY/ NİMET FAHRİ ÖKSÜZ </a:t>
            </a:r>
            <a:r>
              <a:rPr lang="tr-TR" sz="1800" b="1" dirty="0">
                <a:solidFill>
                  <a:srgbClr val="002060"/>
                </a:solidFill>
              </a:rPr>
              <a:t>MESLEKİ VE TEKNİK ANADOLU </a:t>
            </a:r>
            <a:r>
              <a:rPr lang="tr-TR" sz="1800" b="1" dirty="0" smtClean="0">
                <a:solidFill>
                  <a:srgbClr val="002060"/>
                </a:solidFill>
              </a:rPr>
              <a:t>LİSESİ</a:t>
            </a:r>
            <a:br>
              <a:rPr lang="tr-TR" sz="1800" b="1" dirty="0" smtClean="0">
                <a:solidFill>
                  <a:srgbClr val="002060"/>
                </a:solidFill>
              </a:rPr>
            </a:br>
            <a:r>
              <a:rPr lang="tr-TR" sz="1800" b="1" dirty="0" smtClean="0">
                <a:solidFill>
                  <a:srgbClr val="002060"/>
                </a:solidFill>
              </a:rPr>
              <a:t>Yapılan İş: Yiyecek ve içecek hizmetleri alanı öğrencilerimizin hazırladıkları yiyeceklerle ihtiyaç sahiplerine gıda yardımında bulunması.</a:t>
            </a:r>
            <a:endParaRPr lang="tr-TR" b="1" dirty="0">
              <a:solidFill>
                <a:srgbClr val="002060"/>
              </a:solidFill>
            </a:endParaRPr>
          </a:p>
        </p:txBody>
      </p:sp>
      <p:pic>
        <p:nvPicPr>
          <p:cNvPr id="9" name="Resim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43824" y="1428163"/>
            <a:ext cx="3168352" cy="1976117"/>
          </a:xfrm>
          <a:prstGeom prst="rect">
            <a:avLst/>
          </a:prstGeom>
        </p:spPr>
      </p:pic>
      <p:pic>
        <p:nvPicPr>
          <p:cNvPr id="10" name="Resim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2398" y="4293096"/>
            <a:ext cx="3206529" cy="2214183"/>
          </a:xfrm>
          <a:prstGeom prst="rect">
            <a:avLst/>
          </a:prstGeom>
        </p:spPr>
      </p:pic>
      <p:pic>
        <p:nvPicPr>
          <p:cNvPr id="11" name="Resim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7544" y="4289283"/>
            <a:ext cx="4215305" cy="2214184"/>
          </a:xfrm>
          <a:prstGeom prst="rect">
            <a:avLst/>
          </a:prstGeom>
        </p:spPr>
      </p:pic>
      <p:sp>
        <p:nvSpPr>
          <p:cNvPr id="3" name="Metin kutusu 2"/>
          <p:cNvSpPr txBox="1"/>
          <p:nvPr/>
        </p:nvSpPr>
        <p:spPr>
          <a:xfrm>
            <a:off x="5400091" y="932355"/>
            <a:ext cx="3112085" cy="369332"/>
          </a:xfrm>
          <a:prstGeom prst="rect">
            <a:avLst/>
          </a:prstGeom>
          <a:noFill/>
        </p:spPr>
        <p:txBody>
          <a:bodyPr wrap="square" rtlCol="0">
            <a:spAutoFit/>
          </a:bodyPr>
          <a:lstStyle/>
          <a:p>
            <a:r>
              <a:rPr lang="tr-TR" b="1" dirty="0" smtClean="0">
                <a:solidFill>
                  <a:srgbClr val="FF0000"/>
                </a:solidFill>
              </a:rPr>
              <a:t>Çalışma Yapılırken</a:t>
            </a:r>
            <a:endParaRPr lang="tr-TR" b="1" dirty="0">
              <a:solidFill>
                <a:srgbClr val="FF0000"/>
              </a:solidFill>
            </a:endParaRPr>
          </a:p>
        </p:txBody>
      </p:sp>
      <p:sp>
        <p:nvSpPr>
          <p:cNvPr id="12" name="Metin kutusu 11"/>
          <p:cNvSpPr txBox="1"/>
          <p:nvPr/>
        </p:nvSpPr>
        <p:spPr>
          <a:xfrm>
            <a:off x="5343824" y="3664022"/>
            <a:ext cx="3112085" cy="369332"/>
          </a:xfrm>
          <a:prstGeom prst="rect">
            <a:avLst/>
          </a:prstGeom>
          <a:noFill/>
        </p:spPr>
        <p:txBody>
          <a:bodyPr wrap="square" rtlCol="0">
            <a:spAutoFit/>
          </a:bodyPr>
          <a:lstStyle/>
          <a:p>
            <a:r>
              <a:rPr lang="tr-TR" b="1" dirty="0" smtClean="0">
                <a:solidFill>
                  <a:srgbClr val="FF0000"/>
                </a:solidFill>
              </a:rPr>
              <a:t>Çalışma Yapılırken</a:t>
            </a:r>
            <a:endParaRPr lang="tr-TR" b="1" dirty="0">
              <a:solidFill>
                <a:srgbClr val="FF0000"/>
              </a:solidFill>
            </a:endParaRPr>
          </a:p>
        </p:txBody>
      </p:sp>
      <p:sp>
        <p:nvSpPr>
          <p:cNvPr id="13" name="Metin kutusu 12"/>
          <p:cNvSpPr txBox="1"/>
          <p:nvPr/>
        </p:nvSpPr>
        <p:spPr>
          <a:xfrm>
            <a:off x="362800" y="3664022"/>
            <a:ext cx="3112085" cy="369332"/>
          </a:xfrm>
          <a:prstGeom prst="rect">
            <a:avLst/>
          </a:prstGeom>
          <a:noFill/>
        </p:spPr>
        <p:txBody>
          <a:bodyPr wrap="square" rtlCol="0">
            <a:spAutoFit/>
          </a:bodyPr>
          <a:lstStyle/>
          <a:p>
            <a:r>
              <a:rPr lang="tr-TR" b="1" dirty="0" smtClean="0">
                <a:solidFill>
                  <a:srgbClr val="FF0000"/>
                </a:solidFill>
              </a:rPr>
              <a:t>Çalışma Yapılırken</a:t>
            </a:r>
            <a:endParaRPr lang="tr-TR" b="1" dirty="0">
              <a:solidFill>
                <a:srgbClr val="FF0000"/>
              </a:solidFill>
            </a:endParaRPr>
          </a:p>
        </p:txBody>
      </p:sp>
      <p:pic>
        <p:nvPicPr>
          <p:cNvPr id="14" name="Resim 13" descr="F:\Resimler-Video ve Haberler\Köyceğiz-Köyceğiz MTAL\2.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43824" y="1436095"/>
            <a:ext cx="3168352" cy="1968185"/>
          </a:xfrm>
          <a:prstGeom prst="rect">
            <a:avLst/>
          </a:prstGeom>
          <a:noFill/>
          <a:ln>
            <a:noFill/>
          </a:ln>
        </p:spPr>
      </p:pic>
      <p:pic>
        <p:nvPicPr>
          <p:cNvPr id="15" name="Resim 14" descr="F:\Resimler-Video ve Haberler\Köyceğiz-Köyceğiz MTAL\6.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7544" y="4289282"/>
            <a:ext cx="4215304" cy="2214185"/>
          </a:xfrm>
          <a:prstGeom prst="rect">
            <a:avLst/>
          </a:prstGeom>
          <a:noFill/>
          <a:ln>
            <a:noFill/>
          </a:ln>
        </p:spPr>
      </p:pic>
      <p:pic>
        <p:nvPicPr>
          <p:cNvPr id="16" name="Resim 15" descr="F:\Resimler-Video ve Haberler\Köyceğiz-Köyceğiz MTAL\9.JP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92080" y="4149080"/>
            <a:ext cx="3456384" cy="2354387"/>
          </a:xfrm>
          <a:prstGeom prst="rect">
            <a:avLst/>
          </a:prstGeom>
          <a:noFill/>
          <a:ln>
            <a:noFill/>
          </a:ln>
        </p:spPr>
      </p:pic>
      <p:pic>
        <p:nvPicPr>
          <p:cNvPr id="17" name="Resim 16" descr="E:\Mahmudiye\PROFE FOTOĞRAFLARI mahmudiye yunus emre mtal\IMG-20180227-WA0013 (1).jpg"/>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222832" y="1341613"/>
            <a:ext cx="3594879" cy="2219695"/>
          </a:xfrm>
          <a:prstGeom prst="rect">
            <a:avLst/>
          </a:prstGeom>
          <a:noFill/>
          <a:ln>
            <a:noFill/>
          </a:ln>
        </p:spPr>
      </p:pic>
      <p:pic>
        <p:nvPicPr>
          <p:cNvPr id="18" name="Resim 17" descr="E:\Mahmudiye\PROFE FOTOĞRAFLARI mahmudiye yunus emre mtal\IMG-20180227-WA0009.jpg"/>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188253" y="4145268"/>
            <a:ext cx="3667238" cy="2359441"/>
          </a:xfrm>
          <a:prstGeom prst="rect">
            <a:avLst/>
          </a:prstGeom>
          <a:noFill/>
          <a:ln>
            <a:noFill/>
          </a:ln>
        </p:spPr>
      </p:pic>
      <p:pic>
        <p:nvPicPr>
          <p:cNvPr id="19" name="Resim 18" descr="E:\Mahmudiye\PROFE FOTOĞRAFLARI mahmudiye yunus emre mtal\IMG-20180227-WA0001.jp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58220" y="4271219"/>
            <a:ext cx="4224627" cy="2232248"/>
          </a:xfrm>
          <a:prstGeom prst="rect">
            <a:avLst/>
          </a:prstGeom>
          <a:noFill/>
          <a:ln>
            <a:noFill/>
          </a:ln>
        </p:spPr>
      </p:pic>
      <p:pic>
        <p:nvPicPr>
          <p:cNvPr id="4" name="Resim 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215723" y="1284579"/>
            <a:ext cx="3748765" cy="2267529"/>
          </a:xfrm>
          <a:prstGeom prst="rect">
            <a:avLst/>
          </a:prstGeom>
        </p:spPr>
      </p:pic>
      <p:pic>
        <p:nvPicPr>
          <p:cNvPr id="7" name="Resim 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117921" y="4299866"/>
            <a:ext cx="3737569" cy="2203601"/>
          </a:xfrm>
          <a:prstGeom prst="rect">
            <a:avLst/>
          </a:prstGeom>
        </p:spPr>
      </p:pic>
      <p:pic>
        <p:nvPicPr>
          <p:cNvPr id="21" name="Resim 2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21022" y="4271218"/>
            <a:ext cx="4261825" cy="2232249"/>
          </a:xfrm>
          <a:prstGeom prst="rect">
            <a:avLst/>
          </a:prstGeom>
        </p:spPr>
      </p:pic>
      <p:pic>
        <p:nvPicPr>
          <p:cNvPr id="20" name="Picture 2" descr="meb logo ile ilgili görsel sonucu"/>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9476" y="44623"/>
            <a:ext cx="922124" cy="10211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682468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Metin kutusu"/>
          <p:cNvSpPr txBox="1">
            <a:spLocks noChangeArrowheads="1"/>
          </p:cNvSpPr>
          <p:nvPr/>
        </p:nvSpPr>
        <p:spPr bwMode="auto">
          <a:xfrm>
            <a:off x="225030" y="1074745"/>
            <a:ext cx="6426994"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spcAft>
                <a:spcPts val="1200"/>
              </a:spcAft>
              <a:buFontTx/>
              <a:buNone/>
            </a:pPr>
            <a:r>
              <a:rPr lang="tr-TR" altLang="tr-TR" sz="1900" dirty="0">
                <a:solidFill>
                  <a:prstClr val="black"/>
                </a:solidFill>
                <a:latin typeface="Arial" panose="020B0604020202020204" pitchFamily="34" charset="0"/>
              </a:rPr>
              <a:t>       </a:t>
            </a:r>
            <a:endParaRPr lang="tr-TR" altLang="tr-TR" sz="1800" dirty="0">
              <a:solidFill>
                <a:prstClr val="black"/>
              </a:solidFill>
              <a:latin typeface="Arial" panose="020B0604020202020204" pitchFamily="34" charset="0"/>
            </a:endParaRPr>
          </a:p>
        </p:txBody>
      </p:sp>
      <p:sp>
        <p:nvSpPr>
          <p:cNvPr id="2" name="Dikdörtgen 1"/>
          <p:cNvSpPr/>
          <p:nvPr/>
        </p:nvSpPr>
        <p:spPr>
          <a:xfrm>
            <a:off x="1763688" y="-33050"/>
            <a:ext cx="7272808" cy="584775"/>
          </a:xfrm>
          <a:prstGeom prst="rect">
            <a:avLst/>
          </a:prstGeom>
        </p:spPr>
        <p:txBody>
          <a:bodyPr wrap="square">
            <a:spAutoFit/>
          </a:bodyPr>
          <a:lstStyle/>
          <a:p>
            <a:endParaRPr lang="tr-TR" sz="1600" b="1" dirty="0" smtClean="0">
              <a:solidFill>
                <a:schemeClr val="bg1"/>
              </a:solidFill>
            </a:endParaRPr>
          </a:p>
          <a:p>
            <a:r>
              <a:rPr lang="tr-TR" sz="1600" b="1" dirty="0" smtClean="0">
                <a:solidFill>
                  <a:schemeClr val="bg1"/>
                </a:solidFill>
              </a:rPr>
              <a:t>DİĞER FAALİYETLER</a:t>
            </a:r>
            <a:endParaRPr lang="tr-TR" sz="1600" b="1" dirty="0">
              <a:solidFill>
                <a:schemeClr val="bg1"/>
              </a:solidFill>
            </a:endParaRPr>
          </a:p>
        </p:txBody>
      </p:sp>
      <p:sp>
        <p:nvSpPr>
          <p:cNvPr id="8" name="Unvan 1"/>
          <p:cNvSpPr>
            <a:spLocks noGrp="1"/>
          </p:cNvSpPr>
          <p:nvPr>
            <p:ph type="title"/>
          </p:nvPr>
        </p:nvSpPr>
        <p:spPr>
          <a:xfrm>
            <a:off x="467544" y="803825"/>
            <a:ext cx="3972791" cy="2578263"/>
          </a:xfrm>
        </p:spPr>
        <p:txBody>
          <a:bodyPr>
            <a:normAutofit/>
          </a:bodyPr>
          <a:lstStyle/>
          <a:p>
            <a:r>
              <a:rPr lang="tr-TR" sz="1800" b="1" dirty="0" smtClean="0">
                <a:solidFill>
                  <a:srgbClr val="002060"/>
                </a:solidFill>
              </a:rPr>
              <a:t>HATAY/ SAMANDAĞ MESLEKİ </a:t>
            </a:r>
            <a:r>
              <a:rPr lang="tr-TR" sz="1800" b="1" dirty="0">
                <a:solidFill>
                  <a:srgbClr val="002060"/>
                </a:solidFill>
              </a:rPr>
              <a:t>VE TEKNİK ANADOLU </a:t>
            </a:r>
            <a:r>
              <a:rPr lang="tr-TR" sz="1800" b="1" dirty="0" smtClean="0">
                <a:solidFill>
                  <a:srgbClr val="002060"/>
                </a:solidFill>
              </a:rPr>
              <a:t>LİSESİ</a:t>
            </a:r>
            <a:br>
              <a:rPr lang="tr-TR" sz="1800" b="1" dirty="0" smtClean="0">
                <a:solidFill>
                  <a:srgbClr val="002060"/>
                </a:solidFill>
              </a:rPr>
            </a:br>
            <a:r>
              <a:rPr lang="tr-TR" sz="1800" b="1" dirty="0" smtClean="0">
                <a:solidFill>
                  <a:srgbClr val="002060"/>
                </a:solidFill>
              </a:rPr>
              <a:t>HATAY/REYHANLI </a:t>
            </a:r>
            <a:r>
              <a:rPr lang="tr-TR" sz="1800" b="1" dirty="0">
                <a:solidFill>
                  <a:srgbClr val="002060"/>
                </a:solidFill>
              </a:rPr>
              <a:t>MESLEKİ VE TEKNİK ANADOLU </a:t>
            </a:r>
            <a:r>
              <a:rPr lang="tr-TR" sz="1800" b="1" dirty="0" smtClean="0">
                <a:solidFill>
                  <a:srgbClr val="002060"/>
                </a:solidFill>
              </a:rPr>
              <a:t>LİSESİ</a:t>
            </a:r>
            <a:br>
              <a:rPr lang="tr-TR" sz="1800" b="1" dirty="0" smtClean="0">
                <a:solidFill>
                  <a:srgbClr val="002060"/>
                </a:solidFill>
              </a:rPr>
            </a:br>
            <a:r>
              <a:rPr lang="tr-TR" sz="1800" b="1" dirty="0" smtClean="0">
                <a:solidFill>
                  <a:srgbClr val="002060"/>
                </a:solidFill>
              </a:rPr>
              <a:t>Yapılan İş: Yiyecek ve içecek hizmetleri alanı öğrencilerimiz hazırladıkları yiyecekleri yardıma muhtaç vatandaşlarımızın evlerine götürdüler.</a:t>
            </a:r>
            <a:endParaRPr lang="tr-TR" b="1" dirty="0">
              <a:solidFill>
                <a:srgbClr val="002060"/>
              </a:solidFill>
            </a:endParaRPr>
          </a:p>
        </p:txBody>
      </p:sp>
      <p:pic>
        <p:nvPicPr>
          <p:cNvPr id="9" name="Resim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43824" y="1428163"/>
            <a:ext cx="3168352" cy="1976117"/>
          </a:xfrm>
          <a:prstGeom prst="rect">
            <a:avLst/>
          </a:prstGeom>
        </p:spPr>
      </p:pic>
      <p:pic>
        <p:nvPicPr>
          <p:cNvPr id="10" name="Resim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2398" y="4293096"/>
            <a:ext cx="3206529" cy="2214183"/>
          </a:xfrm>
          <a:prstGeom prst="rect">
            <a:avLst/>
          </a:prstGeom>
        </p:spPr>
      </p:pic>
      <p:pic>
        <p:nvPicPr>
          <p:cNvPr id="11" name="Resim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7544" y="4289283"/>
            <a:ext cx="4215305" cy="2214184"/>
          </a:xfrm>
          <a:prstGeom prst="rect">
            <a:avLst/>
          </a:prstGeom>
        </p:spPr>
      </p:pic>
      <p:sp>
        <p:nvSpPr>
          <p:cNvPr id="3" name="Metin kutusu 2"/>
          <p:cNvSpPr txBox="1"/>
          <p:nvPr/>
        </p:nvSpPr>
        <p:spPr>
          <a:xfrm>
            <a:off x="5400091" y="932355"/>
            <a:ext cx="3112085" cy="369332"/>
          </a:xfrm>
          <a:prstGeom prst="rect">
            <a:avLst/>
          </a:prstGeom>
          <a:noFill/>
        </p:spPr>
        <p:txBody>
          <a:bodyPr wrap="square" rtlCol="0">
            <a:spAutoFit/>
          </a:bodyPr>
          <a:lstStyle/>
          <a:p>
            <a:r>
              <a:rPr lang="tr-TR" b="1" dirty="0" smtClean="0">
                <a:solidFill>
                  <a:srgbClr val="FF0000"/>
                </a:solidFill>
              </a:rPr>
              <a:t>Çalışma Yapılırken</a:t>
            </a:r>
            <a:endParaRPr lang="tr-TR" b="1" dirty="0">
              <a:solidFill>
                <a:srgbClr val="FF0000"/>
              </a:solidFill>
            </a:endParaRPr>
          </a:p>
        </p:txBody>
      </p:sp>
      <p:sp>
        <p:nvSpPr>
          <p:cNvPr id="12" name="Metin kutusu 11"/>
          <p:cNvSpPr txBox="1"/>
          <p:nvPr/>
        </p:nvSpPr>
        <p:spPr>
          <a:xfrm>
            <a:off x="5343824" y="3664022"/>
            <a:ext cx="3112085" cy="369332"/>
          </a:xfrm>
          <a:prstGeom prst="rect">
            <a:avLst/>
          </a:prstGeom>
          <a:noFill/>
        </p:spPr>
        <p:txBody>
          <a:bodyPr wrap="square" rtlCol="0">
            <a:spAutoFit/>
          </a:bodyPr>
          <a:lstStyle/>
          <a:p>
            <a:r>
              <a:rPr lang="tr-TR" b="1" dirty="0" smtClean="0">
                <a:solidFill>
                  <a:srgbClr val="FF0000"/>
                </a:solidFill>
              </a:rPr>
              <a:t>Çalışma Yapılırken</a:t>
            </a:r>
            <a:endParaRPr lang="tr-TR" b="1" dirty="0">
              <a:solidFill>
                <a:srgbClr val="FF0000"/>
              </a:solidFill>
            </a:endParaRPr>
          </a:p>
        </p:txBody>
      </p:sp>
      <p:sp>
        <p:nvSpPr>
          <p:cNvPr id="13" name="Metin kutusu 12"/>
          <p:cNvSpPr txBox="1"/>
          <p:nvPr/>
        </p:nvSpPr>
        <p:spPr>
          <a:xfrm>
            <a:off x="362800" y="3664022"/>
            <a:ext cx="3112085" cy="369332"/>
          </a:xfrm>
          <a:prstGeom prst="rect">
            <a:avLst/>
          </a:prstGeom>
          <a:noFill/>
        </p:spPr>
        <p:txBody>
          <a:bodyPr wrap="square" rtlCol="0">
            <a:spAutoFit/>
          </a:bodyPr>
          <a:lstStyle/>
          <a:p>
            <a:r>
              <a:rPr lang="tr-TR" b="1" dirty="0" smtClean="0">
                <a:solidFill>
                  <a:srgbClr val="FF0000"/>
                </a:solidFill>
              </a:rPr>
              <a:t>Çalışma Yapılırken</a:t>
            </a:r>
            <a:endParaRPr lang="tr-TR" b="1" dirty="0">
              <a:solidFill>
                <a:srgbClr val="FF0000"/>
              </a:solidFill>
            </a:endParaRPr>
          </a:p>
        </p:txBody>
      </p:sp>
      <p:pic>
        <p:nvPicPr>
          <p:cNvPr id="14" name="Resim 13" descr="F:\Resimler-Video ve Haberler\Köyceğiz-Köyceğiz MTAL\2.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43824" y="1436095"/>
            <a:ext cx="3168352" cy="1968185"/>
          </a:xfrm>
          <a:prstGeom prst="rect">
            <a:avLst/>
          </a:prstGeom>
          <a:noFill/>
          <a:ln>
            <a:noFill/>
          </a:ln>
        </p:spPr>
      </p:pic>
      <p:pic>
        <p:nvPicPr>
          <p:cNvPr id="15" name="Resim 14" descr="F:\Resimler-Video ve Haberler\Köyceğiz-Köyceğiz MTAL\6.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7544" y="4289282"/>
            <a:ext cx="4215304" cy="2214185"/>
          </a:xfrm>
          <a:prstGeom prst="rect">
            <a:avLst/>
          </a:prstGeom>
          <a:noFill/>
          <a:ln>
            <a:noFill/>
          </a:ln>
        </p:spPr>
      </p:pic>
      <p:pic>
        <p:nvPicPr>
          <p:cNvPr id="16" name="Resim 15" descr="F:\Resimler-Video ve Haberler\Köyceğiz-Köyceğiz MTAL\9.JP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92080" y="4149080"/>
            <a:ext cx="3456384" cy="2354387"/>
          </a:xfrm>
          <a:prstGeom prst="rect">
            <a:avLst/>
          </a:prstGeom>
          <a:noFill/>
          <a:ln>
            <a:noFill/>
          </a:ln>
        </p:spPr>
      </p:pic>
      <p:pic>
        <p:nvPicPr>
          <p:cNvPr id="17" name="Resim 16" descr="E:\Mahmudiye\PROFE FOTOĞRAFLARI mahmudiye yunus emre mtal\IMG-20180227-WA0013 (1).jpg"/>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222832" y="1341613"/>
            <a:ext cx="3594879" cy="2219695"/>
          </a:xfrm>
          <a:prstGeom prst="rect">
            <a:avLst/>
          </a:prstGeom>
          <a:noFill/>
          <a:ln>
            <a:noFill/>
          </a:ln>
        </p:spPr>
      </p:pic>
      <p:pic>
        <p:nvPicPr>
          <p:cNvPr id="18" name="Resim 17" descr="E:\Mahmudiye\PROFE FOTOĞRAFLARI mahmudiye yunus emre mtal\IMG-20180227-WA0009.jpg"/>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188253" y="4145268"/>
            <a:ext cx="3667238" cy="2359441"/>
          </a:xfrm>
          <a:prstGeom prst="rect">
            <a:avLst/>
          </a:prstGeom>
          <a:noFill/>
          <a:ln>
            <a:noFill/>
          </a:ln>
        </p:spPr>
      </p:pic>
      <p:pic>
        <p:nvPicPr>
          <p:cNvPr id="19" name="Resim 18" descr="E:\Mahmudiye\PROFE FOTOĞRAFLARI mahmudiye yunus emre mtal\IMG-20180227-WA0001.jp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58220" y="4271219"/>
            <a:ext cx="4224627" cy="2232248"/>
          </a:xfrm>
          <a:prstGeom prst="rect">
            <a:avLst/>
          </a:prstGeom>
          <a:noFill/>
          <a:ln>
            <a:noFill/>
          </a:ln>
        </p:spPr>
      </p:pic>
      <p:pic>
        <p:nvPicPr>
          <p:cNvPr id="4" name="Resim 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215723" y="1284579"/>
            <a:ext cx="3748765" cy="2267529"/>
          </a:xfrm>
          <a:prstGeom prst="rect">
            <a:avLst/>
          </a:prstGeom>
        </p:spPr>
      </p:pic>
      <p:pic>
        <p:nvPicPr>
          <p:cNvPr id="7" name="Resim 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117921" y="4299866"/>
            <a:ext cx="3737569" cy="2203601"/>
          </a:xfrm>
          <a:prstGeom prst="rect">
            <a:avLst/>
          </a:prstGeom>
        </p:spPr>
      </p:pic>
      <p:pic>
        <p:nvPicPr>
          <p:cNvPr id="21" name="Resim 2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21022" y="4271218"/>
            <a:ext cx="4261825" cy="2232249"/>
          </a:xfrm>
          <a:prstGeom prst="rect">
            <a:avLst/>
          </a:prstGeom>
        </p:spPr>
      </p:pic>
      <p:pic>
        <p:nvPicPr>
          <p:cNvPr id="20" name="Resim 19" descr="C:\Users\Sebnem Pinar YILDIZ\Desktop\CYMERA_20180510_093319.jpg"/>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222832" y="1288912"/>
            <a:ext cx="3813664" cy="2291943"/>
          </a:xfrm>
          <a:prstGeom prst="rect">
            <a:avLst/>
          </a:prstGeom>
          <a:noFill/>
          <a:ln>
            <a:noFill/>
          </a:ln>
        </p:spPr>
      </p:pic>
      <p:pic>
        <p:nvPicPr>
          <p:cNvPr id="22" name="Resim 21" descr="C:\Users\Sebnem Pinar YILDIZ\Desktop\IMG-20180510-WA0055.jpg"/>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117920" y="4174015"/>
            <a:ext cx="3893985" cy="2442609"/>
          </a:xfrm>
          <a:prstGeom prst="rect">
            <a:avLst/>
          </a:prstGeom>
          <a:noFill/>
          <a:ln>
            <a:noFill/>
          </a:ln>
        </p:spPr>
      </p:pic>
      <p:pic>
        <p:nvPicPr>
          <p:cNvPr id="23" name="Resim 22" descr="C:\Users\Sebnem Pinar YILDIZ\Desktop\20180413_101344.jpg"/>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41123" y="4257997"/>
            <a:ext cx="4241724" cy="2263533"/>
          </a:xfrm>
          <a:prstGeom prst="rect">
            <a:avLst/>
          </a:prstGeom>
          <a:noFill/>
          <a:ln>
            <a:noFill/>
          </a:ln>
        </p:spPr>
      </p:pic>
      <p:pic>
        <p:nvPicPr>
          <p:cNvPr id="24" name="Picture 2" descr="meb logo ile ilgili görsel sonucu"/>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49476" y="44623"/>
            <a:ext cx="922124" cy="10211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03636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17468" y="1268761"/>
            <a:ext cx="8229600" cy="4680520"/>
          </a:xfrm>
        </p:spPr>
        <p:txBody>
          <a:bodyPr>
            <a:normAutofit/>
          </a:bodyPr>
          <a:lstStyle/>
          <a:p>
            <a:pPr marL="0" indent="-514350" algn="just">
              <a:buNone/>
            </a:pPr>
            <a:r>
              <a:rPr lang="tr-TR" sz="2800" b="1" dirty="0" smtClean="0">
                <a:latin typeface="Times New Roman" pitchFamily="18" charset="0"/>
                <a:cs typeface="Times New Roman" pitchFamily="18" charset="0"/>
              </a:rPr>
              <a:t>	</a:t>
            </a:r>
          </a:p>
        </p:txBody>
      </p:sp>
      <p:sp>
        <p:nvSpPr>
          <p:cNvPr id="10" name="9 Slayt Numarası Yer Tutucusu"/>
          <p:cNvSpPr>
            <a:spLocks noGrp="1"/>
          </p:cNvSpPr>
          <p:nvPr>
            <p:ph type="sldNum" sz="quarter" idx="12"/>
          </p:nvPr>
        </p:nvSpPr>
        <p:spPr/>
        <p:txBody>
          <a:bodyPr/>
          <a:lstStyle/>
          <a:p>
            <a:fld id="{1002AE8C-89A5-4776-B8A4-6A83B52B81B0}" type="slidenum">
              <a:rPr lang="tr-TR" smtClean="0"/>
              <a:pPr/>
              <a:t>3</a:t>
            </a:fld>
            <a:endParaRPr lang="tr-TR" dirty="0"/>
          </a:p>
        </p:txBody>
      </p:sp>
      <p:sp>
        <p:nvSpPr>
          <p:cNvPr id="8" name="2 İçerik Yer Tutucusu"/>
          <p:cNvSpPr txBox="1">
            <a:spLocks/>
          </p:cNvSpPr>
          <p:nvPr/>
        </p:nvSpPr>
        <p:spPr>
          <a:xfrm>
            <a:off x="0" y="0"/>
            <a:ext cx="9144000" cy="980728"/>
          </a:xfrm>
          <a:prstGeom prst="rect">
            <a:avLst/>
          </a:prstGeom>
          <a:solidFill>
            <a:srgbClr val="C00000"/>
          </a:solidFill>
        </p:spPr>
        <p:txBody>
          <a:bodyPr vert="horz" lIns="91440" tIns="45720" rIns="91440" bIns="45720" rtlCol="0" anchor="ctr" anchorCtr="0">
            <a:noAutofit/>
          </a:bodyPr>
          <a:lstStyle/>
          <a:p>
            <a:pPr algn="ctr"/>
            <a:endParaRPr lang="tr-TR" sz="2800" b="1" dirty="0">
              <a:solidFill>
                <a:schemeClr val="bg1"/>
              </a:solidFill>
            </a:endParaRPr>
          </a:p>
        </p:txBody>
      </p:sp>
      <p:pic>
        <p:nvPicPr>
          <p:cNvPr id="9" name="Picture 2" descr="http://www.meb.gov.tr/webmaster/mebwebmaster/MEBlogo.jpg"/>
          <p:cNvPicPr>
            <a:picLocks noChangeAspect="1" noChangeArrowheads="1"/>
          </p:cNvPicPr>
          <p:nvPr/>
        </p:nvPicPr>
        <p:blipFill>
          <a:blip r:embed="rId3" cstate="print"/>
          <a:srcRect/>
          <a:stretch>
            <a:fillRect/>
          </a:stretch>
        </p:blipFill>
        <p:spPr bwMode="auto">
          <a:xfrm>
            <a:off x="251521" y="116636"/>
            <a:ext cx="720080" cy="714899"/>
          </a:xfrm>
          <a:prstGeom prst="rect">
            <a:avLst/>
          </a:prstGeom>
          <a:noFill/>
        </p:spPr>
      </p:pic>
      <p:sp>
        <p:nvSpPr>
          <p:cNvPr id="6" name="5 Metin kutusu"/>
          <p:cNvSpPr txBox="1"/>
          <p:nvPr/>
        </p:nvSpPr>
        <p:spPr>
          <a:xfrm>
            <a:off x="107952" y="243252"/>
            <a:ext cx="8918575" cy="461665"/>
          </a:xfrm>
          <a:prstGeom prst="rect">
            <a:avLst/>
          </a:prstGeom>
          <a:noFill/>
        </p:spPr>
        <p:txBody>
          <a:bodyPr wrap="square">
            <a:spAutoFit/>
          </a:bodyPr>
          <a:lstStyle/>
          <a:p>
            <a:pPr algn="ctr" fontAlgn="auto">
              <a:spcBef>
                <a:spcPts val="0"/>
              </a:spcBef>
              <a:spcAft>
                <a:spcPts val="0"/>
              </a:spcAft>
              <a:defRPr/>
            </a:pPr>
            <a:r>
              <a:rPr lang="tr-TR" sz="2400" b="1" dirty="0" smtClean="0">
                <a:solidFill>
                  <a:schemeClr val="bg1"/>
                </a:solidFill>
              </a:rPr>
              <a:t>PROJENİN HEDEFLERİ</a:t>
            </a:r>
            <a:endParaRPr lang="tr-TR" sz="2400" b="1" dirty="0">
              <a:solidFill>
                <a:schemeClr val="bg1"/>
              </a:solidFill>
            </a:endParaRPr>
          </a:p>
        </p:txBody>
      </p:sp>
      <p:sp>
        <p:nvSpPr>
          <p:cNvPr id="4" name="Dikdörtgen 3"/>
          <p:cNvSpPr/>
          <p:nvPr/>
        </p:nvSpPr>
        <p:spPr>
          <a:xfrm>
            <a:off x="539116" y="1124748"/>
            <a:ext cx="7560840" cy="830997"/>
          </a:xfrm>
          <a:prstGeom prst="rect">
            <a:avLst/>
          </a:prstGeom>
        </p:spPr>
        <p:txBody>
          <a:bodyPr wrap="square">
            <a:spAutoFit/>
          </a:bodyPr>
          <a:lstStyle/>
          <a:p>
            <a:pPr algn="just"/>
            <a:r>
              <a:rPr lang="tr-TR" sz="2400" dirty="0" smtClean="0"/>
              <a:t> </a:t>
            </a:r>
          </a:p>
          <a:p>
            <a:pPr algn="just"/>
            <a:endParaRPr lang="tr-TR" sz="2400" dirty="0"/>
          </a:p>
        </p:txBody>
      </p:sp>
      <p:sp>
        <p:nvSpPr>
          <p:cNvPr id="2" name="Dikdörtgen 1"/>
          <p:cNvSpPr/>
          <p:nvPr/>
        </p:nvSpPr>
        <p:spPr>
          <a:xfrm>
            <a:off x="251523" y="1268761"/>
            <a:ext cx="8775004" cy="2074414"/>
          </a:xfrm>
          <a:prstGeom prst="rect">
            <a:avLst/>
          </a:prstGeom>
        </p:spPr>
        <p:txBody>
          <a:bodyPr wrap="square">
            <a:spAutoFit/>
          </a:bodyPr>
          <a:lstStyle/>
          <a:p>
            <a:pPr algn="just">
              <a:lnSpc>
                <a:spcPct val="115000"/>
              </a:lnSpc>
            </a:pPr>
            <a:endParaRPr lang="tr-TR" sz="2000" dirty="0" smtClean="0">
              <a:solidFill>
                <a:schemeClr val="accent6">
                  <a:lumMod val="75000"/>
                </a:schemeClr>
              </a:solidFill>
              <a:ea typeface="Times New Roman"/>
              <a:cs typeface="Times New Roman"/>
            </a:endParaRPr>
          </a:p>
          <a:p>
            <a:pPr lvl="0" algn="just">
              <a:lnSpc>
                <a:spcPct val="115000"/>
              </a:lnSpc>
            </a:pPr>
            <a:endParaRPr lang="tr-TR" sz="2000" dirty="0" smtClean="0">
              <a:ea typeface="Times New Roman"/>
              <a:cs typeface="Times New Roman"/>
            </a:endParaRPr>
          </a:p>
          <a:p>
            <a:pPr lvl="0" algn="just">
              <a:lnSpc>
                <a:spcPct val="115000"/>
              </a:lnSpc>
            </a:pPr>
            <a:endParaRPr lang="tr-TR" dirty="0" smtClean="0">
              <a:ea typeface="Times New Roman"/>
              <a:cs typeface="Times New Roman"/>
            </a:endParaRPr>
          </a:p>
          <a:p>
            <a:pPr lvl="0" algn="just">
              <a:lnSpc>
                <a:spcPct val="115000"/>
              </a:lnSpc>
            </a:pPr>
            <a:endParaRPr lang="tr-TR" dirty="0" smtClean="0">
              <a:ea typeface="Times New Roman"/>
              <a:cs typeface="Times New Roman"/>
            </a:endParaRPr>
          </a:p>
          <a:p>
            <a:pPr lvl="0" algn="just">
              <a:lnSpc>
                <a:spcPct val="115000"/>
              </a:lnSpc>
            </a:pPr>
            <a:endParaRPr lang="tr-TR" dirty="0" smtClean="0">
              <a:ea typeface="Times New Roman"/>
              <a:cs typeface="Times New Roman"/>
            </a:endParaRPr>
          </a:p>
          <a:p>
            <a:pPr lvl="0" algn="just">
              <a:lnSpc>
                <a:spcPct val="115000"/>
              </a:lnSpc>
            </a:pPr>
            <a:endParaRPr lang="tr-TR" dirty="0">
              <a:ea typeface="Times New Roman"/>
              <a:cs typeface="Times New Roman"/>
            </a:endParaRPr>
          </a:p>
        </p:txBody>
      </p:sp>
      <p:sp>
        <p:nvSpPr>
          <p:cNvPr id="5" name="Dikdörtgen 4"/>
          <p:cNvSpPr/>
          <p:nvPr/>
        </p:nvSpPr>
        <p:spPr>
          <a:xfrm>
            <a:off x="632455" y="1268763"/>
            <a:ext cx="8013140" cy="5301451"/>
          </a:xfrm>
          <a:prstGeom prst="rect">
            <a:avLst/>
          </a:prstGeom>
        </p:spPr>
        <p:txBody>
          <a:bodyPr wrap="square">
            <a:spAutoFit/>
          </a:bodyPr>
          <a:lstStyle/>
          <a:p>
            <a:pPr algn="just"/>
            <a:r>
              <a:rPr lang="tr-TR" sz="2000" dirty="0"/>
              <a:t>Ç</a:t>
            </a:r>
            <a:r>
              <a:rPr lang="tr-TR" sz="2000" dirty="0" smtClean="0"/>
              <a:t>alışmalar </a:t>
            </a:r>
            <a:r>
              <a:rPr lang="tr-TR" sz="2000" b="1" dirty="0" smtClean="0">
                <a:solidFill>
                  <a:srgbClr val="FF0000"/>
                </a:solidFill>
              </a:rPr>
              <a:t>Millî Eğitim Bakanlığı Eğitim Kurumları Sosyal Etkinlikler Yönetmeliği</a:t>
            </a:r>
            <a:r>
              <a:rPr lang="tr-TR" sz="2000" dirty="0" smtClean="0"/>
              <a:t> çerçevesinde yapılmıştır.       </a:t>
            </a:r>
          </a:p>
          <a:p>
            <a:pPr algn="just"/>
            <a:r>
              <a:rPr lang="tr-TR" sz="2000" dirty="0" smtClean="0"/>
              <a:t>  </a:t>
            </a:r>
          </a:p>
          <a:p>
            <a:pPr algn="just"/>
            <a:r>
              <a:rPr lang="tr-TR" sz="2000" dirty="0" smtClean="0"/>
              <a:t>Proje ile </a:t>
            </a:r>
            <a:r>
              <a:rPr lang="tr-TR" sz="2000" b="1" dirty="0" smtClean="0">
                <a:solidFill>
                  <a:srgbClr val="FF0000"/>
                </a:solidFill>
              </a:rPr>
              <a:t>öğrencilerimizde</a:t>
            </a:r>
            <a:r>
              <a:rPr lang="tr-TR" sz="2000" dirty="0" smtClean="0">
                <a:solidFill>
                  <a:srgbClr val="FF0000"/>
                </a:solidFill>
              </a:rPr>
              <a:t>;</a:t>
            </a:r>
          </a:p>
          <a:p>
            <a:pPr algn="just"/>
            <a:endParaRPr lang="tr-TR" sz="800" dirty="0" smtClean="0"/>
          </a:p>
          <a:p>
            <a:pPr marL="546100" indent="-3175" algn="just">
              <a:buFont typeface="Wingdings" panose="05000000000000000000" pitchFamily="2" charset="2"/>
              <a:buChar char="ü"/>
            </a:pPr>
            <a:r>
              <a:rPr lang="tr-TR" sz="2000" dirty="0" smtClean="0"/>
              <a:t>	Öğretim </a:t>
            </a:r>
            <a:r>
              <a:rPr lang="tr-TR" sz="2000" dirty="0"/>
              <a:t>programlarının yanında </a:t>
            </a:r>
            <a:r>
              <a:rPr lang="tr-TR" sz="2000" b="1" dirty="0" smtClean="0">
                <a:solidFill>
                  <a:srgbClr val="FF0000"/>
                </a:solidFill>
              </a:rPr>
              <a:t>özgüven</a:t>
            </a:r>
            <a:r>
              <a:rPr lang="tr-TR" sz="2000" dirty="0" smtClean="0"/>
              <a:t> </a:t>
            </a:r>
            <a:r>
              <a:rPr lang="tr-TR" sz="2000" dirty="0"/>
              <a:t>ve </a:t>
            </a:r>
            <a:r>
              <a:rPr lang="tr-TR" sz="2000" b="1" dirty="0">
                <a:solidFill>
                  <a:srgbClr val="FF0000"/>
                </a:solidFill>
              </a:rPr>
              <a:t>sorumluluk duygusu </a:t>
            </a:r>
            <a:r>
              <a:rPr lang="tr-TR" sz="2000" dirty="0" smtClean="0"/>
              <a:t>	geliştirmek, </a:t>
            </a:r>
          </a:p>
          <a:p>
            <a:pPr marL="546100" indent="-3175" algn="just">
              <a:buFont typeface="Wingdings" panose="05000000000000000000" pitchFamily="2" charset="2"/>
              <a:buChar char="ü"/>
            </a:pPr>
            <a:r>
              <a:rPr lang="tr-TR" sz="2000" dirty="0" smtClean="0"/>
              <a:t>   </a:t>
            </a:r>
            <a:r>
              <a:rPr lang="tr-TR" sz="2000" dirty="0" smtClean="0"/>
              <a:t>Öğrencilerin</a:t>
            </a:r>
            <a:r>
              <a:rPr lang="tr-TR" sz="2000" dirty="0"/>
              <a:t>  </a:t>
            </a:r>
            <a:r>
              <a:rPr lang="tr-TR" sz="2000" b="1" dirty="0">
                <a:solidFill>
                  <a:srgbClr val="FF0000"/>
                </a:solidFill>
              </a:rPr>
              <a:t>sosyal </a:t>
            </a:r>
            <a:r>
              <a:rPr lang="tr-TR" sz="2000" b="1" dirty="0" smtClean="0">
                <a:solidFill>
                  <a:srgbClr val="FF0000"/>
                </a:solidFill>
              </a:rPr>
              <a:t>becerilerini </a:t>
            </a:r>
            <a:r>
              <a:rPr lang="tr-TR" sz="2000" dirty="0" smtClean="0"/>
              <a:t>geliştirmek,</a:t>
            </a:r>
            <a:r>
              <a:rPr lang="tr-TR" sz="2000" dirty="0"/>
              <a:t> </a:t>
            </a:r>
          </a:p>
          <a:p>
            <a:pPr marL="546100" indent="-3175" algn="just">
              <a:buFont typeface="Wingdings" panose="05000000000000000000" pitchFamily="2" charset="2"/>
              <a:buChar char="ü"/>
            </a:pPr>
            <a:r>
              <a:rPr lang="tr-TR" sz="2000" dirty="0"/>
              <a:t>	</a:t>
            </a:r>
            <a:r>
              <a:rPr lang="tr-TR" sz="2000" b="1" dirty="0">
                <a:solidFill>
                  <a:srgbClr val="FF0000"/>
                </a:solidFill>
              </a:rPr>
              <a:t>Millî</a:t>
            </a:r>
            <a:r>
              <a:rPr lang="tr-TR" sz="2000" dirty="0"/>
              <a:t>, </a:t>
            </a:r>
            <a:r>
              <a:rPr lang="tr-TR" sz="2000" b="1" dirty="0">
                <a:solidFill>
                  <a:srgbClr val="FF0000"/>
                </a:solidFill>
              </a:rPr>
              <a:t>manevî</a:t>
            </a:r>
            <a:r>
              <a:rPr lang="tr-TR" sz="2000" dirty="0"/>
              <a:t>, </a:t>
            </a:r>
            <a:r>
              <a:rPr lang="tr-TR" sz="2000" b="1" dirty="0">
                <a:solidFill>
                  <a:srgbClr val="FF0000"/>
                </a:solidFill>
              </a:rPr>
              <a:t>ahlaki</a:t>
            </a:r>
            <a:r>
              <a:rPr lang="tr-TR" sz="2000" dirty="0"/>
              <a:t>, </a:t>
            </a:r>
            <a:r>
              <a:rPr lang="tr-TR" sz="2000" b="1" dirty="0">
                <a:solidFill>
                  <a:srgbClr val="FF0000"/>
                </a:solidFill>
              </a:rPr>
              <a:t>insanî </a:t>
            </a:r>
            <a:r>
              <a:rPr lang="tr-TR" sz="2000" dirty="0"/>
              <a:t>ve </a:t>
            </a:r>
            <a:r>
              <a:rPr lang="tr-TR" sz="2000" b="1" dirty="0">
                <a:solidFill>
                  <a:srgbClr val="FF0000"/>
                </a:solidFill>
              </a:rPr>
              <a:t>kültürel</a:t>
            </a:r>
            <a:r>
              <a:rPr lang="tr-TR" sz="2000" dirty="0"/>
              <a:t> </a:t>
            </a:r>
            <a:r>
              <a:rPr lang="tr-TR" sz="2000" dirty="0" smtClean="0"/>
              <a:t>değerler </a:t>
            </a:r>
            <a:r>
              <a:rPr lang="tr-TR" sz="2000" dirty="0"/>
              <a:t>kazandırmak</a:t>
            </a:r>
            <a:r>
              <a:rPr lang="tr-TR" sz="2000" dirty="0" smtClean="0"/>
              <a:t>,</a:t>
            </a:r>
          </a:p>
          <a:p>
            <a:pPr marL="546100" indent="-3175" algn="just">
              <a:buFont typeface="Wingdings" panose="05000000000000000000" pitchFamily="2" charset="2"/>
              <a:buChar char="ü"/>
            </a:pPr>
            <a:r>
              <a:rPr lang="tr-TR" sz="2000" dirty="0"/>
              <a:t>	</a:t>
            </a:r>
            <a:r>
              <a:rPr lang="tr-TR" sz="2000" dirty="0" smtClean="0"/>
              <a:t> Okulda öğrendiklerini </a:t>
            </a:r>
            <a:r>
              <a:rPr lang="tr-TR" sz="2000" b="1" dirty="0" smtClean="0">
                <a:solidFill>
                  <a:srgbClr val="FF0000"/>
                </a:solidFill>
              </a:rPr>
              <a:t>gerçek hayatta uygulama </a:t>
            </a:r>
            <a:r>
              <a:rPr lang="tr-TR" sz="2000" dirty="0" smtClean="0"/>
              <a:t>fırsatı vererek </a:t>
            </a:r>
            <a:r>
              <a:rPr lang="tr-TR" sz="2000" b="1" dirty="0" smtClean="0">
                <a:solidFill>
                  <a:srgbClr val="FF0000"/>
                </a:solidFill>
              </a:rPr>
              <a:t>İş         	Başı Eğitimle</a:t>
            </a:r>
            <a:r>
              <a:rPr lang="tr-TR" sz="2000" dirty="0" smtClean="0"/>
              <a:t> </a:t>
            </a:r>
            <a:r>
              <a:rPr lang="tr-TR" sz="2000" dirty="0"/>
              <a:t>deneyim kazanmalarını </a:t>
            </a:r>
            <a:r>
              <a:rPr lang="tr-TR" sz="2000" dirty="0" smtClean="0"/>
              <a:t>sağlamak,</a:t>
            </a:r>
          </a:p>
          <a:p>
            <a:pPr marL="546100" indent="-3175" algn="just">
              <a:buFont typeface="Wingdings" panose="05000000000000000000" pitchFamily="2" charset="2"/>
              <a:buChar char="ü"/>
            </a:pPr>
            <a:r>
              <a:rPr lang="tr-TR" sz="2000" dirty="0"/>
              <a:t> </a:t>
            </a:r>
            <a:r>
              <a:rPr lang="tr-TR" sz="2000" dirty="0" smtClean="0"/>
              <a:t>   </a:t>
            </a:r>
            <a:r>
              <a:rPr lang="tr-TR" sz="2000" b="1" dirty="0" smtClean="0">
                <a:solidFill>
                  <a:srgbClr val="FF0000"/>
                </a:solidFill>
              </a:rPr>
              <a:t>Yardımlaşma</a:t>
            </a:r>
            <a:r>
              <a:rPr lang="tr-TR" sz="2000" dirty="0" smtClean="0"/>
              <a:t>, ihtiyaç sahibine </a:t>
            </a:r>
            <a:r>
              <a:rPr lang="tr-TR" sz="2000" b="1" dirty="0" smtClean="0">
                <a:solidFill>
                  <a:srgbClr val="FF0000"/>
                </a:solidFill>
              </a:rPr>
              <a:t>yardım etme</a:t>
            </a:r>
            <a:r>
              <a:rPr lang="tr-TR" sz="2000" dirty="0" smtClean="0"/>
              <a:t>, </a:t>
            </a:r>
            <a:r>
              <a:rPr lang="tr-TR" sz="2000" b="1" dirty="0" smtClean="0">
                <a:solidFill>
                  <a:srgbClr val="FF0000"/>
                </a:solidFill>
              </a:rPr>
              <a:t>kardeşlik</a:t>
            </a:r>
            <a:r>
              <a:rPr lang="tr-TR" sz="2000" dirty="0" smtClean="0"/>
              <a:t>, </a:t>
            </a:r>
            <a:r>
              <a:rPr lang="tr-TR" sz="2000" b="1" dirty="0" smtClean="0">
                <a:solidFill>
                  <a:srgbClr val="FF0000"/>
                </a:solidFill>
              </a:rPr>
              <a:t>merhamet</a:t>
            </a:r>
            <a:r>
              <a:rPr lang="tr-TR" sz="2000" dirty="0" smtClean="0"/>
              <a:t>, 	</a:t>
            </a:r>
            <a:r>
              <a:rPr lang="tr-TR" sz="2000" b="1" dirty="0" smtClean="0">
                <a:solidFill>
                  <a:srgbClr val="FF0000"/>
                </a:solidFill>
              </a:rPr>
              <a:t>birlik</a:t>
            </a:r>
            <a:r>
              <a:rPr lang="tr-TR" sz="2000" dirty="0" smtClean="0"/>
              <a:t> ve </a:t>
            </a:r>
            <a:r>
              <a:rPr lang="tr-TR" sz="2000" b="1" dirty="0" smtClean="0">
                <a:solidFill>
                  <a:srgbClr val="FF0000"/>
                </a:solidFill>
              </a:rPr>
              <a:t>beraberlik</a:t>
            </a:r>
            <a:r>
              <a:rPr lang="tr-TR" sz="2000" dirty="0" smtClean="0"/>
              <a:t> duygularını geliştirmek,</a:t>
            </a:r>
          </a:p>
          <a:p>
            <a:pPr marL="546100" indent="-3175" algn="just">
              <a:buFont typeface="Wingdings" panose="05000000000000000000" pitchFamily="2" charset="2"/>
              <a:buChar char="ü"/>
            </a:pPr>
            <a:r>
              <a:rPr lang="tr-TR" sz="2000" b="1" dirty="0" smtClean="0">
                <a:solidFill>
                  <a:srgbClr val="FF0000"/>
                </a:solidFill>
              </a:rPr>
              <a:t>    Yeni </a:t>
            </a:r>
            <a:r>
              <a:rPr lang="tr-TR" sz="2000" b="1" dirty="0">
                <a:solidFill>
                  <a:srgbClr val="FF0000"/>
                </a:solidFill>
              </a:rPr>
              <a:t>ilgi alanları </a:t>
            </a:r>
            <a:r>
              <a:rPr lang="tr-TR" sz="2000" dirty="0"/>
              <a:t>oluşturmak, </a:t>
            </a:r>
          </a:p>
          <a:p>
            <a:pPr marL="546100" indent="-3175" algn="just">
              <a:buFont typeface="Wingdings" panose="05000000000000000000" pitchFamily="2" charset="2"/>
              <a:buChar char="ü"/>
            </a:pPr>
            <a:r>
              <a:rPr lang="tr-TR" sz="2000" dirty="0" smtClean="0"/>
              <a:t>    Öğrencilerin </a:t>
            </a:r>
            <a:r>
              <a:rPr lang="tr-TR" sz="2000" b="1" dirty="0" smtClean="0">
                <a:solidFill>
                  <a:srgbClr val="FF0000"/>
                </a:solidFill>
              </a:rPr>
              <a:t>ders dışı zamanlarını verimli geçirmelerini </a:t>
            </a:r>
            <a:r>
              <a:rPr lang="tr-TR" sz="2000" dirty="0" smtClean="0"/>
              <a:t>sağlamak, 	</a:t>
            </a:r>
            <a:r>
              <a:rPr lang="tr-TR" sz="2000" b="1" dirty="0" smtClean="0">
                <a:solidFill>
                  <a:srgbClr val="FF0000"/>
                </a:solidFill>
              </a:rPr>
              <a:t>okul aidiyet duygusunu </a:t>
            </a:r>
            <a:r>
              <a:rPr lang="tr-TR" sz="2000" dirty="0" smtClean="0"/>
              <a:t>artırmak</a:t>
            </a:r>
          </a:p>
          <a:p>
            <a:pPr marL="542925" algn="just"/>
            <a:endParaRPr lang="tr-TR" sz="1050" dirty="0"/>
          </a:p>
          <a:p>
            <a:pPr algn="just"/>
            <a:r>
              <a:rPr lang="tr-TR" sz="2000" dirty="0"/>
              <a:t>h</a:t>
            </a:r>
            <a:r>
              <a:rPr lang="tr-TR" sz="2000" dirty="0" smtClean="0"/>
              <a:t>edeflenmiştir.</a:t>
            </a:r>
            <a:endParaRPr lang="tr-TR" sz="2000" dirty="0"/>
          </a:p>
        </p:txBody>
      </p:sp>
      <p:pic>
        <p:nvPicPr>
          <p:cNvPr id="11" name="Picture 2" descr="meb logo ile ilgili görsel sonucu"/>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2653" y="83780"/>
            <a:ext cx="738948" cy="7389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630424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Metin kutusu"/>
          <p:cNvSpPr txBox="1">
            <a:spLocks noChangeArrowheads="1"/>
          </p:cNvSpPr>
          <p:nvPr/>
        </p:nvSpPr>
        <p:spPr bwMode="auto">
          <a:xfrm>
            <a:off x="4893781" y="1268760"/>
            <a:ext cx="3816424"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0" fontAlgn="base">
              <a:spcBef>
                <a:spcPct val="0"/>
              </a:spcBef>
              <a:spcAft>
                <a:spcPct val="0"/>
              </a:spcAft>
              <a:buNone/>
            </a:pPr>
            <a:r>
              <a:rPr lang="tr-TR" altLang="tr-TR" sz="1200" dirty="0">
                <a:solidFill>
                  <a:srgbClr val="333333"/>
                </a:solidFill>
                <a:latin typeface="Helvetica Neue"/>
              </a:rPr>
              <a:t>Bu öğrenciler ayakta alkışlanır</a:t>
            </a:r>
          </a:p>
          <a:p>
            <a:pPr lvl="0" fontAlgn="base">
              <a:spcBef>
                <a:spcPct val="0"/>
              </a:spcBef>
              <a:spcAft>
                <a:spcPct val="0"/>
              </a:spcAft>
              <a:buNone/>
            </a:pPr>
            <a:endParaRPr lang="tr-TR" altLang="tr-TR" sz="1200" dirty="0">
              <a:solidFill>
                <a:srgbClr val="333333"/>
              </a:solidFill>
              <a:latin typeface="Helvetica Neue"/>
            </a:endParaRPr>
          </a:p>
          <a:p>
            <a:pPr lvl="0" fontAlgn="base">
              <a:spcBef>
                <a:spcPct val="0"/>
              </a:spcBef>
              <a:spcAft>
                <a:spcPct val="0"/>
              </a:spcAft>
              <a:buNone/>
            </a:pPr>
            <a:r>
              <a:rPr lang="tr-TR" altLang="tr-TR" sz="1200" dirty="0">
                <a:solidFill>
                  <a:srgbClr val="333333"/>
                </a:solidFill>
                <a:latin typeface="Helvetica Neue"/>
              </a:rPr>
              <a:t>Manisa Mesleki ve Teknik Anadolu Lisesi öğrencileri ve aileleri ‘Meslek Lisesi Öğrencileri Ailelerimizle Buluşuyor’ Projesi kapsamında </a:t>
            </a:r>
            <a:r>
              <a:rPr lang="tr-TR" altLang="tr-TR" sz="1200" dirty="0" smtClean="0">
                <a:solidFill>
                  <a:srgbClr val="333333"/>
                </a:solidFill>
                <a:latin typeface="Helvetica Neue"/>
              </a:rPr>
              <a:t>Bedensel </a:t>
            </a:r>
            <a:r>
              <a:rPr lang="tr-TR" altLang="tr-TR" sz="1200" dirty="0">
                <a:solidFill>
                  <a:srgbClr val="333333"/>
                </a:solidFill>
                <a:latin typeface="Helvetica Neue"/>
              </a:rPr>
              <a:t>Engelliler Derneğine, bilgisayar, masa, yazı tahtası ve projektör yardımında bulundu.</a:t>
            </a:r>
          </a:p>
        </p:txBody>
      </p:sp>
      <p:sp>
        <p:nvSpPr>
          <p:cNvPr id="8" name="Unvan 1"/>
          <p:cNvSpPr>
            <a:spLocks noGrp="1"/>
          </p:cNvSpPr>
          <p:nvPr>
            <p:ph type="title"/>
          </p:nvPr>
        </p:nvSpPr>
        <p:spPr>
          <a:xfrm>
            <a:off x="1907704" y="0"/>
            <a:ext cx="3972791" cy="764705"/>
          </a:xfrm>
        </p:spPr>
        <p:txBody>
          <a:bodyPr>
            <a:normAutofit fontScale="90000"/>
          </a:bodyPr>
          <a:lstStyle/>
          <a:p>
            <a:r>
              <a:rPr lang="tr-TR" sz="4000" b="1" dirty="0" smtClean="0">
                <a:solidFill>
                  <a:schemeClr val="bg1"/>
                </a:solidFill>
              </a:rPr>
              <a:t>Basında Projemiz</a:t>
            </a:r>
            <a:endParaRPr lang="tr-TR" sz="8000" b="1" dirty="0">
              <a:solidFill>
                <a:schemeClr val="bg1"/>
              </a:solidFill>
            </a:endParaRPr>
          </a:p>
        </p:txBody>
      </p:sp>
      <p:pic>
        <p:nvPicPr>
          <p:cNvPr id="4" name="Resi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544" y="3293062"/>
            <a:ext cx="3312368" cy="2576132"/>
          </a:xfrm>
          <a:prstGeom prst="rect">
            <a:avLst/>
          </a:prstGeom>
        </p:spPr>
      </p:pic>
      <p:pic>
        <p:nvPicPr>
          <p:cNvPr id="2050" name="Picture 2" descr="http://www.manisamanset.gen.tr/haberler/2018/03/05/20180305MN150711_677/152025536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08376" y="3293062"/>
            <a:ext cx="3575666" cy="2512202"/>
          </a:xfrm>
          <a:prstGeom prst="rect">
            <a:avLst/>
          </a:prstGeom>
          <a:noFill/>
          <a:extLst>
            <a:ext uri="{909E8E84-426E-40DD-AFC4-6F175D3DCCD1}">
              <a14:hiddenFill xmlns:a14="http://schemas.microsoft.com/office/drawing/2010/main">
                <a:solidFill>
                  <a:srgbClr val="FFFFFF"/>
                </a:solidFill>
              </a14:hiddenFill>
            </a:ext>
          </a:extLst>
        </p:spPr>
      </p:pic>
      <p:sp>
        <p:nvSpPr>
          <p:cNvPr id="7" name="Dikdörtgen 6"/>
          <p:cNvSpPr/>
          <p:nvPr/>
        </p:nvSpPr>
        <p:spPr>
          <a:xfrm>
            <a:off x="323528" y="1340768"/>
            <a:ext cx="4104456" cy="1754326"/>
          </a:xfrm>
          <a:prstGeom prst="rect">
            <a:avLst/>
          </a:prstGeom>
        </p:spPr>
        <p:txBody>
          <a:bodyPr wrap="square">
            <a:spAutoFit/>
          </a:bodyPr>
          <a:lstStyle/>
          <a:p>
            <a:pPr algn="just" fontAlgn="b"/>
            <a:r>
              <a:rPr lang="tr-TR" sz="1200" dirty="0" smtClean="0">
                <a:latin typeface="Roboto Condensed"/>
              </a:rPr>
              <a:t>Bağcılar </a:t>
            </a:r>
            <a:r>
              <a:rPr lang="tr-TR" sz="1200" dirty="0">
                <a:latin typeface="Roboto Condensed"/>
              </a:rPr>
              <a:t>Mesleki ve Teknik Anadolu Lisesi’nde eğitim gören 10, 11 ve 12. sınıf öğrencilerinden oluşan yardım grupları oluşturuldu. Öğretmenler yanlarına aldıkları onar öğrenciyle beraber planlanan tarihte ihtiyaç sahibi kişilerin kapılarını çaldı.</a:t>
            </a:r>
          </a:p>
          <a:p>
            <a:pPr algn="just" fontAlgn="b"/>
            <a:r>
              <a:rPr lang="tr-TR" sz="1200" dirty="0">
                <a:latin typeface="Roboto Condensed"/>
              </a:rPr>
              <a:t>Önlüklerini giyen öğrenciler, eğitim aldığı bölüme göre çalışmaya başladı. Kimi fırından televizyona kadar bozuk olan elektronik eşyalarını tamir ederken, kimi de ısıtma, soğutma ve sıhhi </a:t>
            </a:r>
            <a:r>
              <a:rPr lang="tr-TR" sz="1200" dirty="0" err="1">
                <a:latin typeface="Roboto Condensed"/>
              </a:rPr>
              <a:t>tesisatların</a:t>
            </a:r>
            <a:r>
              <a:rPr lang="tr-TR" sz="1200" dirty="0">
                <a:latin typeface="Roboto Condensed"/>
              </a:rPr>
              <a:t> tamiriyle ilgilendi</a:t>
            </a:r>
            <a:r>
              <a:rPr lang="tr-TR" sz="1200" dirty="0">
                <a:solidFill>
                  <a:srgbClr val="515151"/>
                </a:solidFill>
                <a:latin typeface="Roboto Condensed"/>
              </a:rPr>
              <a:t>.</a:t>
            </a:r>
            <a:endParaRPr lang="tr-TR" sz="1200" b="0" i="0" dirty="0">
              <a:solidFill>
                <a:srgbClr val="515151"/>
              </a:solidFill>
              <a:effectLst/>
              <a:latin typeface="Roboto Condensed"/>
            </a:endParaRPr>
          </a:p>
        </p:txBody>
      </p:sp>
      <p:pic>
        <p:nvPicPr>
          <p:cNvPr id="9" name="Picture 2" descr="meb logo ile ilgili görsel sonucu"/>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476" y="44623"/>
            <a:ext cx="922124" cy="10211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388773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Metin kutusu"/>
          <p:cNvSpPr txBox="1">
            <a:spLocks noChangeArrowheads="1"/>
          </p:cNvSpPr>
          <p:nvPr/>
        </p:nvSpPr>
        <p:spPr bwMode="auto">
          <a:xfrm>
            <a:off x="225030" y="1074745"/>
            <a:ext cx="6426994"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spcAft>
                <a:spcPts val="1200"/>
              </a:spcAft>
              <a:buFontTx/>
              <a:buNone/>
            </a:pPr>
            <a:r>
              <a:rPr lang="tr-TR" altLang="tr-TR" sz="1900" dirty="0">
                <a:solidFill>
                  <a:prstClr val="black"/>
                </a:solidFill>
                <a:latin typeface="Arial" panose="020B0604020202020204" pitchFamily="34" charset="0"/>
              </a:rPr>
              <a:t>       </a:t>
            </a:r>
            <a:endParaRPr lang="tr-TR" altLang="tr-TR" sz="1800" dirty="0">
              <a:solidFill>
                <a:prstClr val="black"/>
              </a:solidFill>
              <a:latin typeface="Arial" panose="020B0604020202020204" pitchFamily="34" charset="0"/>
            </a:endParaRPr>
          </a:p>
        </p:txBody>
      </p:sp>
      <p:sp>
        <p:nvSpPr>
          <p:cNvPr id="8" name="Unvan 1"/>
          <p:cNvSpPr>
            <a:spLocks noGrp="1"/>
          </p:cNvSpPr>
          <p:nvPr>
            <p:ph type="title"/>
          </p:nvPr>
        </p:nvSpPr>
        <p:spPr>
          <a:xfrm>
            <a:off x="1187624" y="0"/>
            <a:ext cx="7704856" cy="764705"/>
          </a:xfrm>
        </p:spPr>
        <p:txBody>
          <a:bodyPr>
            <a:normAutofit/>
          </a:bodyPr>
          <a:lstStyle/>
          <a:p>
            <a:r>
              <a:rPr lang="tr-TR" sz="4000" b="1" dirty="0" smtClean="0">
                <a:solidFill>
                  <a:schemeClr val="bg1"/>
                </a:solidFill>
              </a:rPr>
              <a:t>Basında Projemizden Örnekler </a:t>
            </a:r>
            <a:endParaRPr lang="tr-TR" sz="8000" b="1" dirty="0">
              <a:solidFill>
                <a:schemeClr val="bg1"/>
              </a:solidFill>
            </a:endParaRPr>
          </a:p>
        </p:txBody>
      </p:sp>
      <p:sp>
        <p:nvSpPr>
          <p:cNvPr id="2" name="Rectangle 1"/>
          <p:cNvSpPr>
            <a:spLocks noChangeArrowheads="1"/>
          </p:cNvSpPr>
          <p:nvPr/>
        </p:nvSpPr>
        <p:spPr bwMode="auto">
          <a:xfrm>
            <a:off x="539552" y="1340767"/>
            <a:ext cx="5904656" cy="4416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2400" b="0" i="0" u="none" strike="noStrike" cap="none" normalizeH="0" baseline="0" dirty="0" smtClean="0">
                <a:ln>
                  <a:noFill/>
                </a:ln>
                <a:solidFill>
                  <a:schemeClr val="accent6">
                    <a:lumMod val="75000"/>
                  </a:schemeClr>
                </a:solidFill>
                <a:effectLst/>
                <a:latin typeface="Aharoni" panose="02010803020104030203" pitchFamily="2" charset="-79"/>
                <a:cs typeface="Aharoni" panose="02010803020104030203" pitchFamily="2" charset="-79"/>
              </a:rPr>
              <a:t>Meslek liseliler, ihtiyaç sahiplerinin evinde onarım yapıyor</a:t>
            </a: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9900" b="0" i="0" u="none" strike="noStrike" cap="none" normalizeH="0" baseline="0" dirty="0" smtClean="0">
                <a:ln>
                  <a:noFill/>
                </a:ln>
                <a:solidFill>
                  <a:srgbClr val="333333"/>
                </a:solidFill>
                <a:effectLst/>
                <a:latin typeface="pt_sansregular"/>
              </a:rPr>
              <a:t> </a:t>
            </a:r>
            <a:r>
              <a:rPr kumimoji="0" lang="tr-TR" altLang="tr-TR" sz="1000" b="0" i="0" u="none" strike="noStrike" cap="none" normalizeH="0" baseline="0" dirty="0" smtClean="0">
                <a:ln>
                  <a:noFill/>
                </a:ln>
                <a:solidFill>
                  <a:srgbClr val="333333"/>
                </a:solidFill>
                <a:effectLst/>
                <a:latin typeface="pt_sansregular"/>
              </a:rPr>
              <a:t>                                                                                                                    </a:t>
            </a:r>
          </a:p>
          <a:p>
            <a:pPr marL="0" marR="0" lvl="0" indent="0" algn="l" defTabSz="914400" rtl="0" eaLnBrk="0" fontAlgn="base" latinLnBrk="0" hangingPunct="0">
              <a:lnSpc>
                <a:spcPct val="100000"/>
              </a:lnSpc>
              <a:spcBef>
                <a:spcPct val="0"/>
              </a:spcBef>
              <a:spcAft>
                <a:spcPct val="0"/>
              </a:spcAft>
              <a:buClrTx/>
              <a:buSzTx/>
              <a:buFontTx/>
              <a:buNone/>
              <a:tabLst/>
            </a:pPr>
            <a:endParaRPr lang="tr-TR" altLang="tr-TR" sz="1000" dirty="0">
              <a:solidFill>
                <a:srgbClr val="333333"/>
              </a:solidFill>
              <a:latin typeface="pt_sansregular"/>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000" b="0" i="0" u="none" strike="noStrike" cap="none" normalizeH="0" baseline="0" dirty="0" smtClean="0">
              <a:ln>
                <a:noFill/>
              </a:ln>
              <a:solidFill>
                <a:srgbClr val="333333"/>
              </a:solidFill>
              <a:effectLst/>
              <a:latin typeface="pt_sansregular"/>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000" b="0" i="0" u="none" strike="noStrike" cap="none" normalizeH="0" baseline="0" dirty="0" smtClean="0">
                <a:ln>
                  <a:noFill/>
                </a:ln>
                <a:solidFill>
                  <a:srgbClr val="333333"/>
                </a:solidFill>
                <a:effectLst/>
                <a:latin typeface="pt_sansregular"/>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000" b="0" i="0" u="none" strike="noStrike" cap="none" normalizeH="0" baseline="0" dirty="0" smtClean="0">
                <a:ln>
                  <a:noFill/>
                </a:ln>
                <a:solidFill>
                  <a:srgbClr val="333333"/>
                </a:solidFill>
                <a:effectLst/>
                <a:latin typeface="pt_sansregular"/>
              </a:rPr>
              <a:t>                                         </a:t>
            </a:r>
          </a:p>
        </p:txBody>
      </p:sp>
      <p:pic>
        <p:nvPicPr>
          <p:cNvPr id="3074" name="Picture 2" descr="Meslek liseliler, ihtiyaç sahiplerinin evinde onarım yapıy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071" y="2559221"/>
            <a:ext cx="3481858" cy="2072792"/>
          </a:xfrm>
          <a:prstGeom prst="rect">
            <a:avLst/>
          </a:prstGeom>
          <a:noFill/>
          <a:extLst>
            <a:ext uri="{909E8E84-426E-40DD-AFC4-6F175D3DCCD1}">
              <a14:hiddenFill xmlns:a14="http://schemas.microsoft.com/office/drawing/2010/main">
                <a:solidFill>
                  <a:srgbClr val="FFFFFF"/>
                </a:solidFill>
              </a14:hiddenFill>
            </a:ext>
          </a:extLst>
        </p:spPr>
      </p:pic>
      <p:sp>
        <p:nvSpPr>
          <p:cNvPr id="3" name="Dikdörtgen 2"/>
          <p:cNvSpPr/>
          <p:nvPr/>
        </p:nvSpPr>
        <p:spPr>
          <a:xfrm>
            <a:off x="225030" y="5013176"/>
            <a:ext cx="6867250" cy="1200329"/>
          </a:xfrm>
          <a:prstGeom prst="rect">
            <a:avLst/>
          </a:prstGeom>
        </p:spPr>
        <p:txBody>
          <a:bodyPr wrap="square">
            <a:spAutoFit/>
          </a:bodyPr>
          <a:lstStyle/>
          <a:p>
            <a:r>
              <a:rPr lang="tr-TR" dirty="0" smtClean="0">
                <a:solidFill>
                  <a:srgbClr val="002060"/>
                </a:solidFill>
                <a:latin typeface="Narkisim" panose="020E0502050101010101" pitchFamily="34" charset="-79"/>
                <a:cs typeface="Narkisim" panose="020E0502050101010101" pitchFamily="34" charset="-79"/>
              </a:rPr>
              <a:t>Milli </a:t>
            </a:r>
            <a:r>
              <a:rPr lang="tr-TR" dirty="0">
                <a:solidFill>
                  <a:srgbClr val="002060"/>
                </a:solidFill>
                <a:latin typeface="Narkisim" panose="020E0502050101010101" pitchFamily="34" charset="-79"/>
                <a:cs typeface="Narkisim" panose="020E0502050101010101" pitchFamily="34" charset="-79"/>
              </a:rPr>
              <a:t>Eğitim Bakanlığı (MEB) Mesleki ve Teknik Eğitim Genel Müdürlüğü’nün ‘Meslek Lisesi Öğrencileri Ailelerimizle Buluşuyor Projesi’ kapsamında, Samsun </a:t>
            </a:r>
            <a:r>
              <a:rPr lang="tr-TR" dirty="0" err="1">
                <a:solidFill>
                  <a:srgbClr val="002060"/>
                </a:solidFill>
                <a:latin typeface="Narkisim" panose="020E0502050101010101" pitchFamily="34" charset="-79"/>
                <a:cs typeface="Narkisim" panose="020E0502050101010101" pitchFamily="34" charset="-79"/>
              </a:rPr>
              <a:t>Atakum</a:t>
            </a:r>
            <a:r>
              <a:rPr lang="tr-TR" dirty="0">
                <a:solidFill>
                  <a:srgbClr val="002060"/>
                </a:solidFill>
                <a:latin typeface="Narkisim" panose="020E0502050101010101" pitchFamily="34" charset="-79"/>
                <a:cs typeface="Narkisim" panose="020E0502050101010101" pitchFamily="34" charset="-79"/>
              </a:rPr>
              <a:t> Meslek Teknik Anadolu Lisesi öğrencileri, ihtiyaç sahibi ailelerin evlerini onararak kullanılır hale getiriyor.</a:t>
            </a:r>
          </a:p>
        </p:txBody>
      </p:sp>
      <p:pic>
        <p:nvPicPr>
          <p:cNvPr id="9" name="Picture 2" descr="Hem Okuyup Hem Ä°htiyaÃ§ Sahiplerinin YardÄ±mÄ±na KoÅuyorlar"/>
          <p:cNvPicPr>
            <a:picLocks noChangeAspect="1" noChangeArrowheads="1"/>
          </p:cNvPicPr>
          <p:nvPr/>
        </p:nvPicPr>
        <p:blipFill rotWithShape="1">
          <a:blip r:embed="rId3">
            <a:extLst>
              <a:ext uri="{28A0092B-C50C-407E-A947-70E740481C1C}">
                <a14:useLocalDpi xmlns:a14="http://schemas.microsoft.com/office/drawing/2010/main" val="0"/>
              </a:ext>
            </a:extLst>
          </a:blip>
          <a:srcRect b="6628"/>
          <a:stretch/>
        </p:blipFill>
        <p:spPr bwMode="auto">
          <a:xfrm>
            <a:off x="4851408" y="2559221"/>
            <a:ext cx="3833673" cy="207279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meb logo ile ilgili görsel sonucu"/>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76" y="44623"/>
            <a:ext cx="922124" cy="10211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214993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Metin kutusu"/>
          <p:cNvSpPr txBox="1">
            <a:spLocks noChangeArrowheads="1"/>
          </p:cNvSpPr>
          <p:nvPr/>
        </p:nvSpPr>
        <p:spPr bwMode="auto">
          <a:xfrm>
            <a:off x="6721" y="890908"/>
            <a:ext cx="891897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spcAft>
                <a:spcPts val="1200"/>
              </a:spcAft>
              <a:buFontTx/>
              <a:buNone/>
            </a:pPr>
            <a:r>
              <a:rPr lang="tr-TR" altLang="tr-TR" sz="1900" dirty="0">
                <a:solidFill>
                  <a:prstClr val="black"/>
                </a:solidFill>
                <a:latin typeface="Arial" panose="020B0604020202020204" pitchFamily="34" charset="0"/>
              </a:rPr>
              <a:t>       </a:t>
            </a:r>
            <a:r>
              <a:rPr lang="tr-TR" altLang="tr-TR" sz="1900" dirty="0" smtClean="0">
                <a:solidFill>
                  <a:prstClr val="black"/>
                </a:solidFill>
                <a:latin typeface="Arial" panose="020B0604020202020204" pitchFamily="34" charset="0"/>
              </a:rPr>
              <a:t>     RİZE HABER                                                 ESKİŞEHİR HABER</a:t>
            </a:r>
            <a:endParaRPr lang="tr-TR" altLang="tr-TR" sz="1800" dirty="0">
              <a:solidFill>
                <a:prstClr val="black"/>
              </a:solidFill>
              <a:latin typeface="Arial" panose="020B0604020202020204" pitchFamily="34" charset="0"/>
            </a:endParaRPr>
          </a:p>
        </p:txBody>
      </p:sp>
      <p:sp>
        <p:nvSpPr>
          <p:cNvPr id="8" name="Unvan 1"/>
          <p:cNvSpPr>
            <a:spLocks noGrp="1"/>
          </p:cNvSpPr>
          <p:nvPr>
            <p:ph type="ctrTitle"/>
          </p:nvPr>
        </p:nvSpPr>
        <p:spPr>
          <a:xfrm>
            <a:off x="117585" y="-1457325"/>
            <a:ext cx="8054815" cy="2289274"/>
          </a:xfrm>
        </p:spPr>
        <p:txBody>
          <a:bodyPr>
            <a:normAutofit/>
          </a:bodyPr>
          <a:lstStyle/>
          <a:p>
            <a:r>
              <a:rPr lang="tr-TR" sz="4000" b="1" dirty="0" smtClean="0">
                <a:solidFill>
                  <a:schemeClr val="bg1"/>
                </a:solidFill>
              </a:rPr>
              <a:t>Basında Projemizden Örnekler  </a:t>
            </a:r>
            <a:endParaRPr lang="tr-TR" sz="8000" b="1" dirty="0">
              <a:solidFill>
                <a:schemeClr val="bg1"/>
              </a:solidFill>
            </a:endParaRPr>
          </a:p>
        </p:txBody>
      </p:sp>
      <p:sp>
        <p:nvSpPr>
          <p:cNvPr id="10" name="Alt Başlık 9"/>
          <p:cNvSpPr>
            <a:spLocks noGrp="1"/>
          </p:cNvSpPr>
          <p:nvPr>
            <p:ph type="subTitle" idx="1"/>
          </p:nvPr>
        </p:nvSpPr>
        <p:spPr>
          <a:xfrm rot="10800000" flipV="1">
            <a:off x="4932032" y="4869160"/>
            <a:ext cx="3764519" cy="1988840"/>
          </a:xfrm>
        </p:spPr>
        <p:txBody>
          <a:bodyPr>
            <a:normAutofit lnSpcReduction="10000"/>
          </a:bodyPr>
          <a:lstStyle/>
          <a:p>
            <a:r>
              <a:rPr lang="tr-TR" dirty="0" smtClean="0">
                <a:solidFill>
                  <a:srgbClr val="7030A0"/>
                </a:solidFill>
              </a:rPr>
              <a:t>Eskişehir’de İnönü Nene Hatun Mesleki ve Teknik Anadolu Lisesi öğrencileri yaşlı ve hasta vatandaşlarımıza sağlık hizmeti veriyor. </a:t>
            </a:r>
            <a:endParaRPr lang="tr-TR" dirty="0">
              <a:solidFill>
                <a:srgbClr val="7030A0"/>
              </a:solidFill>
            </a:endParaRPr>
          </a:p>
        </p:txBody>
      </p:sp>
      <p:pic>
        <p:nvPicPr>
          <p:cNvPr id="13" name="Picture 4" descr="http://www.hackun.com/FileUpload/ds89496/HaberResim/102538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3374750"/>
            <a:ext cx="4608512" cy="3150593"/>
          </a:xfrm>
          <a:prstGeom prst="rect">
            <a:avLst/>
          </a:prstGeom>
          <a:noFill/>
          <a:extLst>
            <a:ext uri="{909E8E84-426E-40DD-AFC4-6F175D3DCCD1}">
              <a14:hiddenFill xmlns:a14="http://schemas.microsoft.com/office/drawing/2010/main">
                <a:solidFill>
                  <a:srgbClr val="FFFFFF"/>
                </a:solidFill>
              </a14:hiddenFill>
            </a:ext>
          </a:extLst>
        </p:spPr>
      </p:pic>
      <p:sp>
        <p:nvSpPr>
          <p:cNvPr id="9" name="Dikdörtgen 8"/>
          <p:cNvSpPr/>
          <p:nvPr/>
        </p:nvSpPr>
        <p:spPr>
          <a:xfrm>
            <a:off x="79585" y="1262081"/>
            <a:ext cx="4092200" cy="1938992"/>
          </a:xfrm>
          <a:prstGeom prst="rect">
            <a:avLst/>
          </a:prstGeom>
        </p:spPr>
        <p:txBody>
          <a:bodyPr wrap="square">
            <a:spAutoFit/>
          </a:bodyPr>
          <a:lstStyle/>
          <a:p>
            <a:r>
              <a:rPr lang="tr-TR" sz="2400" dirty="0" smtClean="0">
                <a:solidFill>
                  <a:srgbClr val="00B050"/>
                </a:solidFill>
              </a:rPr>
              <a:t>Rize'de </a:t>
            </a:r>
            <a:r>
              <a:rPr lang="tr-TR" sz="2400" dirty="0">
                <a:solidFill>
                  <a:srgbClr val="00B050"/>
                </a:solidFill>
              </a:rPr>
              <a:t>Milli Eğitim Bakanlığı tarafından düzenlenen "Meslek Lisesi Öğrencileri Ailelerimizle Buluşuyor" projesi, anlamlı etkinliklerle devam </a:t>
            </a:r>
            <a:r>
              <a:rPr lang="tr-TR" sz="2400" dirty="0" smtClean="0">
                <a:solidFill>
                  <a:srgbClr val="00B050"/>
                </a:solidFill>
              </a:rPr>
              <a:t>ediyor.</a:t>
            </a:r>
            <a:endParaRPr lang="tr-TR" sz="2400" i="0" dirty="0">
              <a:solidFill>
                <a:srgbClr val="00B050"/>
              </a:solidFill>
              <a:effectLst/>
            </a:endParaRPr>
          </a:p>
        </p:txBody>
      </p:sp>
      <p:pic>
        <p:nvPicPr>
          <p:cNvPr id="1032" name="Picture 8" descr="http://nenehatun26.meb.k12.tr/meb_iys_dosyalar/26/05/148178/resimler/2018_02/k_28130214_meslek_proj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32" y="1412776"/>
            <a:ext cx="3986930" cy="331236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meb logo ile ilgili görsel sonucu"/>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76" y="44623"/>
            <a:ext cx="922124" cy="10211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686489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95536" y="1283788"/>
            <a:ext cx="7992888" cy="2376264"/>
          </a:xfrm>
        </p:spPr>
        <p:txBody>
          <a:bodyPr>
            <a:noAutofit/>
          </a:bodyPr>
          <a:lstStyle/>
          <a:p>
            <a:r>
              <a:rPr lang="tr-TR" sz="2000" b="1" dirty="0"/>
              <a:t>Siverek’te ‘Meslek Liseler Ailelerle Buluşuyor" Projesi</a:t>
            </a:r>
            <a:br>
              <a:rPr lang="tr-TR" sz="2000" b="1" dirty="0"/>
            </a:br>
            <a:r>
              <a:rPr lang="tr-TR" sz="2000" dirty="0"/>
              <a:t>09 Mayıs 2018 </a:t>
            </a:r>
            <a:r>
              <a:rPr lang="tr-TR" sz="2000" dirty="0" smtClean="0"/>
              <a:t>Çarşamba</a:t>
            </a:r>
            <a:r>
              <a:rPr lang="tr-TR" sz="2000" dirty="0"/>
              <a:t/>
            </a:r>
            <a:br>
              <a:rPr lang="tr-TR" sz="2000" dirty="0"/>
            </a:br>
            <a:r>
              <a:rPr lang="tr-TR" sz="2000" b="1" dirty="0" err="1"/>
              <a:t>Şanlıufa'nın</a:t>
            </a:r>
            <a:r>
              <a:rPr lang="tr-TR" sz="2000" b="1" dirty="0"/>
              <a:t> Siverek ilçesinde Zübeyde Hanım Mesleki ve Teknik Anadolu Lisesi öğretmen ve öğrencileri "Meslek Liseleri Ailelerimizle Buluşuyor Projesi" kapsamında ilçede bulunan hasta ve yaşlı aileleri ziyaret etti. </a:t>
            </a:r>
            <a:br>
              <a:rPr lang="tr-TR" sz="2000" b="1" dirty="0"/>
            </a:br>
            <a:endParaRPr lang="tr-TR" sz="2000" dirty="0"/>
          </a:p>
        </p:txBody>
      </p:sp>
      <p:sp>
        <p:nvSpPr>
          <p:cNvPr id="4" name="Slayt Numarası Yer Tutucusu 3"/>
          <p:cNvSpPr>
            <a:spLocks noGrp="1"/>
          </p:cNvSpPr>
          <p:nvPr>
            <p:ph type="sldNum" sz="quarter" idx="12"/>
          </p:nvPr>
        </p:nvSpPr>
        <p:spPr/>
        <p:txBody>
          <a:bodyPr/>
          <a:lstStyle/>
          <a:p>
            <a:fld id="{38CC9735-4242-4435-8C65-38800299BE2A}" type="slidenum">
              <a:rPr lang="tr-TR" smtClean="0">
                <a:solidFill>
                  <a:prstClr val="black">
                    <a:tint val="75000"/>
                  </a:prstClr>
                </a:solidFill>
              </a:rPr>
              <a:pPr/>
              <a:t>33</a:t>
            </a:fld>
            <a:endParaRPr lang="tr-TR" dirty="0">
              <a:solidFill>
                <a:prstClr val="black">
                  <a:tint val="75000"/>
                </a:prstClr>
              </a:solidFill>
            </a:endParaRPr>
          </a:p>
        </p:txBody>
      </p:sp>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9752" y="3660052"/>
            <a:ext cx="4464496" cy="3015043"/>
          </a:xfrm>
          <a:prstGeom prst="rect">
            <a:avLst/>
          </a:prstGeom>
        </p:spPr>
      </p:pic>
      <p:sp>
        <p:nvSpPr>
          <p:cNvPr id="7" name="Dikdörtgen 6"/>
          <p:cNvSpPr/>
          <p:nvPr/>
        </p:nvSpPr>
        <p:spPr>
          <a:xfrm>
            <a:off x="3416972" y="3244334"/>
            <a:ext cx="2310056" cy="369332"/>
          </a:xfrm>
          <a:prstGeom prst="rect">
            <a:avLst/>
          </a:prstGeom>
        </p:spPr>
        <p:txBody>
          <a:bodyPr wrap="none">
            <a:spAutoFit/>
          </a:bodyPr>
          <a:lstStyle/>
          <a:p>
            <a:r>
              <a:rPr lang="tr-TR" dirty="0">
                <a:hlinkClick r:id="rId3"/>
              </a:rPr>
              <a:t>ŞANLIURFA HABERLERİ</a:t>
            </a:r>
            <a:endParaRPr lang="tr-TR" dirty="0"/>
          </a:p>
        </p:txBody>
      </p:sp>
      <p:pic>
        <p:nvPicPr>
          <p:cNvPr id="8" name="Picture 2" descr="meb logo ile ilgili görsel sonucu"/>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76" y="44623"/>
            <a:ext cx="922124" cy="10211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140160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00250" y="3268920"/>
            <a:ext cx="5143500" cy="3429000"/>
          </a:xfrm>
        </p:spPr>
      </p:pic>
      <p:sp>
        <p:nvSpPr>
          <p:cNvPr id="4" name="Slayt Numarası Yer Tutucusu 3"/>
          <p:cNvSpPr>
            <a:spLocks noGrp="1"/>
          </p:cNvSpPr>
          <p:nvPr>
            <p:ph type="sldNum" sz="quarter" idx="12"/>
          </p:nvPr>
        </p:nvSpPr>
        <p:spPr/>
        <p:txBody>
          <a:bodyPr/>
          <a:lstStyle/>
          <a:p>
            <a:fld id="{38CC9735-4242-4435-8C65-38800299BE2A}" type="slidenum">
              <a:rPr lang="tr-TR" smtClean="0">
                <a:solidFill>
                  <a:prstClr val="black">
                    <a:tint val="75000"/>
                  </a:prstClr>
                </a:solidFill>
              </a:rPr>
              <a:pPr/>
              <a:t>34</a:t>
            </a:fld>
            <a:endParaRPr lang="tr-TR" dirty="0">
              <a:solidFill>
                <a:prstClr val="black">
                  <a:tint val="75000"/>
                </a:prstClr>
              </a:solidFill>
            </a:endParaRPr>
          </a:p>
        </p:txBody>
      </p:sp>
      <p:sp>
        <p:nvSpPr>
          <p:cNvPr id="2" name="Dikdörtgen 1"/>
          <p:cNvSpPr/>
          <p:nvPr/>
        </p:nvSpPr>
        <p:spPr>
          <a:xfrm>
            <a:off x="2020743" y="960596"/>
            <a:ext cx="4572000" cy="2308324"/>
          </a:xfrm>
          <a:prstGeom prst="rect">
            <a:avLst/>
          </a:prstGeom>
        </p:spPr>
        <p:txBody>
          <a:bodyPr>
            <a:spAutoFit/>
          </a:bodyPr>
          <a:lstStyle/>
          <a:p>
            <a:r>
              <a:rPr lang="tr-TR" b="1" dirty="0"/>
              <a:t>Meslek Lisesi Öğrencileri Ailelerimizle Buluşuyor" projesi </a:t>
            </a:r>
            <a:r>
              <a:rPr lang="tr-TR" b="1" dirty="0" smtClean="0"/>
              <a:t> KÜTAHYA HABER</a:t>
            </a:r>
            <a:endParaRPr lang="tr-TR" b="1" dirty="0"/>
          </a:p>
          <a:p>
            <a:r>
              <a:rPr lang="tr-TR" dirty="0"/>
              <a:t/>
            </a:r>
            <a:br>
              <a:rPr lang="tr-TR" dirty="0"/>
            </a:br>
            <a:r>
              <a:rPr lang="tr-TR" b="1" dirty="0"/>
              <a:t>"Meslek Lisesi Öğrencileri Ailelerimizle Buluşuyor" projesi - Kütahya'da, meslek lisesi öğrencileri proje kapsamında, kimsesiz, yaşlı ve engelliler ile ihtiyaç sahibi ailelerin evlerinde tadilat ve tamirat işlerini </a:t>
            </a:r>
            <a:r>
              <a:rPr lang="tr-TR" b="1" dirty="0" smtClean="0"/>
              <a:t>yapıyor. </a:t>
            </a:r>
            <a:endParaRPr lang="tr-TR" b="1" dirty="0"/>
          </a:p>
        </p:txBody>
      </p:sp>
      <p:pic>
        <p:nvPicPr>
          <p:cNvPr id="6" name="Picture 2" descr="meb logo ile ilgili görsel sonuc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476" y="44623"/>
            <a:ext cx="922124" cy="10211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22158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38CC9735-4242-4435-8C65-38800299BE2A}" type="slidenum">
              <a:rPr lang="tr-TR" smtClean="0">
                <a:solidFill>
                  <a:prstClr val="black">
                    <a:tint val="75000"/>
                  </a:prstClr>
                </a:solidFill>
              </a:rPr>
              <a:pPr/>
              <a:t>35</a:t>
            </a:fld>
            <a:endParaRPr lang="tr-TR" dirty="0">
              <a:solidFill>
                <a:prstClr val="black">
                  <a:tint val="75000"/>
                </a:prstClr>
              </a:solidFill>
            </a:endParaRPr>
          </a:p>
        </p:txBody>
      </p:sp>
      <p:pic>
        <p:nvPicPr>
          <p:cNvPr id="5" name="İçerik Yer Tutucusu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8091" y="2914650"/>
            <a:ext cx="7886700" cy="3943350"/>
          </a:xfrm>
        </p:spPr>
      </p:pic>
      <p:sp>
        <p:nvSpPr>
          <p:cNvPr id="6" name="Unvan 5"/>
          <p:cNvSpPr>
            <a:spLocks noGrp="1"/>
          </p:cNvSpPr>
          <p:nvPr>
            <p:ph type="title"/>
          </p:nvPr>
        </p:nvSpPr>
        <p:spPr>
          <a:xfrm>
            <a:off x="323528" y="1437322"/>
            <a:ext cx="8640960" cy="1477328"/>
          </a:xfrm>
          <a:prstGeom prst="rect">
            <a:avLst/>
          </a:prstGeom>
        </p:spPr>
        <p:txBody>
          <a:bodyPr wrap="square">
            <a:spAutoFit/>
          </a:bodyPr>
          <a:lstStyle/>
          <a:p>
            <a:r>
              <a:rPr lang="tr-TR" sz="2000" dirty="0"/>
              <a:t>Milli Eğitim Bakanlığının "Meslek Lisesi Öğrencileri Ailelerimizle Buluşuyor" projesi kapsamında, kimsesiz, yaşlı ve engelliler ile ihtiyaç sahibi ailelerin evlerindeki tadilat ve tamirat işleri Osmaniye Mesleki ve Teknik Anadolu Lisesi öğrencileri tarafından </a:t>
            </a:r>
            <a:r>
              <a:rPr lang="tr-TR" sz="2000" dirty="0" smtClean="0"/>
              <a:t>yapılıyor. Evleri onarılan vatandaşlarımız&lt;Biz yaptıramadık, öğrenciler yaptılar, Allah onlardan razı olsun&gt;dediler.</a:t>
            </a:r>
            <a:endParaRPr lang="tr-TR" dirty="0"/>
          </a:p>
        </p:txBody>
      </p:sp>
      <p:sp>
        <p:nvSpPr>
          <p:cNvPr id="7" name="Dikdörtgen 6"/>
          <p:cNvSpPr/>
          <p:nvPr/>
        </p:nvSpPr>
        <p:spPr>
          <a:xfrm>
            <a:off x="1327077" y="1099560"/>
            <a:ext cx="7128792" cy="369332"/>
          </a:xfrm>
          <a:prstGeom prst="rect">
            <a:avLst/>
          </a:prstGeom>
        </p:spPr>
        <p:txBody>
          <a:bodyPr wrap="square">
            <a:spAutoFit/>
          </a:bodyPr>
          <a:lstStyle/>
          <a:p>
            <a:r>
              <a:rPr lang="it-IT" b="1" dirty="0"/>
              <a:t>Meslek lisesi öğrencileri ailelerle </a:t>
            </a:r>
            <a:r>
              <a:rPr lang="it-IT" b="1" dirty="0" smtClean="0"/>
              <a:t>buluşuyor</a:t>
            </a:r>
            <a:r>
              <a:rPr lang="tr-TR" b="1" dirty="0" smtClean="0"/>
              <a:t>/ Osmaniye Haber</a:t>
            </a:r>
            <a:endParaRPr lang="tr-TR" dirty="0"/>
          </a:p>
        </p:txBody>
      </p:sp>
      <p:pic>
        <p:nvPicPr>
          <p:cNvPr id="8" name="Picture 2" descr="meb logo ile ilgili görsel sonuc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476" y="44623"/>
            <a:ext cx="922124" cy="10211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162579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132856" y="-7084168"/>
            <a:ext cx="14905656" cy="12313368"/>
          </a:xfrm>
        </p:spPr>
        <p:txBody>
          <a:bodyPr>
            <a:normAutofit/>
          </a:bodyPr>
          <a:lstStyle/>
          <a:p>
            <a:r>
              <a:rPr lang="tr-TR" sz="2000" dirty="0"/>
              <a:t> </a:t>
            </a:r>
          </a:p>
        </p:txBody>
      </p:sp>
      <p:pic>
        <p:nvPicPr>
          <p:cNvPr id="5" name="İçerik Yer Tutucusu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47775" y="3224503"/>
            <a:ext cx="6238875" cy="3456384"/>
          </a:xfrm>
        </p:spPr>
      </p:pic>
      <p:sp>
        <p:nvSpPr>
          <p:cNvPr id="4" name="Slayt Numarası Yer Tutucusu 3"/>
          <p:cNvSpPr>
            <a:spLocks noGrp="1"/>
          </p:cNvSpPr>
          <p:nvPr>
            <p:ph type="sldNum" sz="quarter" idx="12"/>
          </p:nvPr>
        </p:nvSpPr>
        <p:spPr/>
        <p:txBody>
          <a:bodyPr/>
          <a:lstStyle/>
          <a:p>
            <a:fld id="{38CC9735-4242-4435-8C65-38800299BE2A}" type="slidenum">
              <a:rPr lang="tr-TR" smtClean="0">
                <a:solidFill>
                  <a:prstClr val="black">
                    <a:tint val="75000"/>
                  </a:prstClr>
                </a:solidFill>
              </a:rPr>
              <a:pPr/>
              <a:t>36</a:t>
            </a:fld>
            <a:endParaRPr lang="tr-TR" dirty="0">
              <a:solidFill>
                <a:prstClr val="black">
                  <a:tint val="75000"/>
                </a:prstClr>
              </a:solidFill>
            </a:endParaRPr>
          </a:p>
        </p:txBody>
      </p:sp>
      <p:sp>
        <p:nvSpPr>
          <p:cNvPr id="6" name="Dikdörtgen 5"/>
          <p:cNvSpPr/>
          <p:nvPr/>
        </p:nvSpPr>
        <p:spPr>
          <a:xfrm>
            <a:off x="20492" y="1034152"/>
            <a:ext cx="8151907" cy="923330"/>
          </a:xfrm>
          <a:prstGeom prst="rect">
            <a:avLst/>
          </a:prstGeom>
        </p:spPr>
        <p:txBody>
          <a:bodyPr wrap="square">
            <a:spAutoFit/>
          </a:bodyPr>
          <a:lstStyle/>
          <a:p>
            <a:r>
              <a:rPr lang="tr-TR" b="1" dirty="0">
                <a:latin typeface="Arial" panose="020B0604020202020204" pitchFamily="34" charset="0"/>
              </a:rPr>
              <a:t>ERZURUM </a:t>
            </a:r>
            <a:r>
              <a:rPr lang="tr-TR" b="1" dirty="0" smtClean="0">
                <a:latin typeface="Arial" panose="020B0604020202020204" pitchFamily="34" charset="0"/>
              </a:rPr>
              <a:t>Haber</a:t>
            </a:r>
            <a:endParaRPr lang="tr-TR" dirty="0"/>
          </a:p>
          <a:p>
            <a:r>
              <a:rPr lang="tr-TR" dirty="0">
                <a:latin typeface="Arial" panose="020B0604020202020204" pitchFamily="34" charset="0"/>
              </a:rPr>
              <a:t>Yaşlıların evlerini ziyaret eden Meslek Lisesi öğrencileri, sağlık taraması yapıyor, ampullerini değiştirip, tamir gerektiren eşyaları tamir ediyorlar…</a:t>
            </a:r>
            <a:endParaRPr lang="tr-TR" dirty="0"/>
          </a:p>
        </p:txBody>
      </p:sp>
      <p:sp>
        <p:nvSpPr>
          <p:cNvPr id="3" name="Dikdörtgen 2"/>
          <p:cNvSpPr/>
          <p:nvPr/>
        </p:nvSpPr>
        <p:spPr>
          <a:xfrm>
            <a:off x="20492" y="1907859"/>
            <a:ext cx="7791868" cy="1200329"/>
          </a:xfrm>
          <a:prstGeom prst="rect">
            <a:avLst/>
          </a:prstGeom>
        </p:spPr>
        <p:txBody>
          <a:bodyPr wrap="square">
            <a:spAutoFit/>
          </a:bodyPr>
          <a:lstStyle/>
          <a:p>
            <a:r>
              <a:rPr lang="tr-TR" dirty="0">
                <a:latin typeface="Arial" panose="020B0604020202020204" pitchFamily="34" charset="0"/>
              </a:rPr>
              <a:t>Erzurum Elektrik - Elektronik Teknolojisi Mesleki ve Teknik Anadolu Lisesi  öğrencileri, başlatılan bir proje kapsamında aileleri ziyaret ediyor. Yalnız yaşayan yaşlıların onarım gerektiren eşyalarını tamir edip, yapılması gerekenleri de yapan öğrenciler, ailelerin yüzünü güldürüyor. </a:t>
            </a:r>
            <a:endParaRPr lang="tr-TR" dirty="0"/>
          </a:p>
        </p:txBody>
      </p:sp>
      <p:pic>
        <p:nvPicPr>
          <p:cNvPr id="7" name="Picture 2" descr="meb logo ile ilgili görsel sonucu"/>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76" y="44623"/>
            <a:ext cx="922124" cy="10211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896893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Metin kutusu"/>
          <p:cNvSpPr txBox="1">
            <a:spLocks noChangeArrowheads="1"/>
          </p:cNvSpPr>
          <p:nvPr/>
        </p:nvSpPr>
        <p:spPr bwMode="auto">
          <a:xfrm>
            <a:off x="225030" y="1074745"/>
            <a:ext cx="8523434"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spcAft>
                <a:spcPts val="1200"/>
              </a:spcAft>
              <a:buFontTx/>
              <a:buNone/>
            </a:pPr>
            <a:r>
              <a:rPr lang="tr-TR" altLang="tr-TR" sz="1900" dirty="0">
                <a:solidFill>
                  <a:prstClr val="black"/>
                </a:solidFill>
                <a:latin typeface="Arial" panose="020B0604020202020204" pitchFamily="34" charset="0"/>
              </a:rPr>
              <a:t> </a:t>
            </a:r>
            <a:r>
              <a:rPr lang="tr-TR" altLang="tr-TR" sz="1900" dirty="0" smtClean="0">
                <a:solidFill>
                  <a:prstClr val="black"/>
                </a:solidFill>
                <a:latin typeface="Arial" panose="020B0604020202020204" pitchFamily="34" charset="0"/>
              </a:rPr>
              <a:t>                                                                       Hatay </a:t>
            </a:r>
            <a:r>
              <a:rPr lang="tr-TR" altLang="tr-TR" sz="1900" dirty="0">
                <a:solidFill>
                  <a:prstClr val="black"/>
                </a:solidFill>
                <a:latin typeface="Arial" panose="020B0604020202020204" pitchFamily="34" charset="0"/>
              </a:rPr>
              <a:t>Reyhanlı </a:t>
            </a:r>
            <a:r>
              <a:rPr lang="tr-TR" altLang="tr-TR" sz="1900" dirty="0" smtClean="0">
                <a:solidFill>
                  <a:prstClr val="black"/>
                </a:solidFill>
                <a:latin typeface="Arial" panose="020B0604020202020204" pitchFamily="34" charset="0"/>
              </a:rPr>
              <a:t>MTAL        </a:t>
            </a:r>
            <a:endParaRPr lang="tr-TR" altLang="tr-TR" sz="1800" dirty="0">
              <a:solidFill>
                <a:prstClr val="black"/>
              </a:solidFill>
              <a:latin typeface="Arial" panose="020B0604020202020204" pitchFamily="34" charset="0"/>
            </a:endParaRPr>
          </a:p>
        </p:txBody>
      </p:sp>
      <p:sp>
        <p:nvSpPr>
          <p:cNvPr id="8" name="Unvan 1"/>
          <p:cNvSpPr>
            <a:spLocks noGrp="1"/>
          </p:cNvSpPr>
          <p:nvPr>
            <p:ph type="title"/>
          </p:nvPr>
        </p:nvSpPr>
        <p:spPr>
          <a:xfrm>
            <a:off x="971600" y="80882"/>
            <a:ext cx="8172399" cy="764705"/>
          </a:xfrm>
        </p:spPr>
        <p:txBody>
          <a:bodyPr>
            <a:normAutofit fontScale="90000"/>
          </a:bodyPr>
          <a:lstStyle/>
          <a:p>
            <a:r>
              <a:rPr lang="tr-TR" sz="4000" b="1" dirty="0" smtClean="0">
                <a:solidFill>
                  <a:schemeClr val="bg1"/>
                </a:solidFill>
              </a:rPr>
              <a:t>Afiş ve Slogan Çalışmalarından Örnekler </a:t>
            </a:r>
            <a:endParaRPr lang="tr-TR" sz="8000" b="1" dirty="0">
              <a:solidFill>
                <a:schemeClr val="bg1"/>
              </a:solidFill>
            </a:endParaRPr>
          </a:p>
        </p:txBody>
      </p:sp>
      <p:pic>
        <p:nvPicPr>
          <p:cNvPr id="1028" name="Picture 4" descr="meslek liseliler ailelerle buluÅuyor ile ilgili gÃ¶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077094"/>
            <a:ext cx="2664296" cy="2811587"/>
          </a:xfrm>
          <a:prstGeom prst="rect">
            <a:avLst/>
          </a:prstGeom>
          <a:noFill/>
          <a:extLst>
            <a:ext uri="{909E8E84-426E-40DD-AFC4-6F175D3DCCD1}">
              <a14:hiddenFill xmlns:a14="http://schemas.microsoft.com/office/drawing/2010/main">
                <a:solidFill>
                  <a:srgbClr val="FFFFFF"/>
                </a:solidFill>
              </a14:hiddenFill>
            </a:ext>
          </a:extLst>
        </p:spPr>
      </p:pic>
      <p:pic>
        <p:nvPicPr>
          <p:cNvPr id="12" name="Resim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66497" y="1442708"/>
            <a:ext cx="4023398" cy="2185565"/>
          </a:xfrm>
          <a:prstGeom prst="rect">
            <a:avLst/>
          </a:prstGeom>
        </p:spPr>
      </p:pic>
      <p:pic>
        <p:nvPicPr>
          <p:cNvPr id="4098" name="Picture 2" descr="âMESLEK LÄ°SESÄ° ÃÄRENCÄ°LERÄ° AÄ°LELERÄ°MÄ°ZLE BULUÅUYOR PROJESÄ°â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1903" y="4303119"/>
            <a:ext cx="3227268" cy="253612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spir mimar sinan mesleki ve teknik anadolu lisesi ile ilgili gÃ¶rsel sonucu"/>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69415" y="3912705"/>
            <a:ext cx="4320480" cy="2896161"/>
          </a:xfrm>
          <a:prstGeom prst="rect">
            <a:avLst/>
          </a:prstGeom>
          <a:noFill/>
          <a:extLst>
            <a:ext uri="{909E8E84-426E-40DD-AFC4-6F175D3DCCD1}">
              <a14:hiddenFill xmlns:a14="http://schemas.microsoft.com/office/drawing/2010/main">
                <a:solidFill>
                  <a:srgbClr val="FFFFFF"/>
                </a:solidFill>
              </a14:hiddenFill>
            </a:ext>
          </a:extLst>
        </p:spPr>
      </p:pic>
      <p:sp>
        <p:nvSpPr>
          <p:cNvPr id="2" name="Dikdörtgen 1"/>
          <p:cNvSpPr/>
          <p:nvPr/>
        </p:nvSpPr>
        <p:spPr>
          <a:xfrm>
            <a:off x="4860032" y="197686"/>
            <a:ext cx="1368152" cy="369332"/>
          </a:xfrm>
          <a:prstGeom prst="rect">
            <a:avLst/>
          </a:prstGeom>
        </p:spPr>
        <p:txBody>
          <a:bodyPr wrap="square">
            <a:spAutoFit/>
          </a:bodyPr>
          <a:lstStyle/>
          <a:p>
            <a:r>
              <a:rPr lang="tr-TR" b="1" dirty="0" smtClean="0">
                <a:solidFill>
                  <a:schemeClr val="bg1"/>
                </a:solidFill>
              </a:rPr>
              <a:t> </a:t>
            </a:r>
            <a:endParaRPr lang="tr-TR" sz="4400" b="1" dirty="0">
              <a:solidFill>
                <a:schemeClr val="bg1"/>
              </a:solidFill>
            </a:endParaRPr>
          </a:p>
        </p:txBody>
      </p:sp>
      <p:sp>
        <p:nvSpPr>
          <p:cNvPr id="3" name="Metin kutusu 2"/>
          <p:cNvSpPr txBox="1"/>
          <p:nvPr/>
        </p:nvSpPr>
        <p:spPr>
          <a:xfrm>
            <a:off x="303170" y="3949578"/>
            <a:ext cx="3404734" cy="369332"/>
          </a:xfrm>
          <a:prstGeom prst="rect">
            <a:avLst/>
          </a:prstGeom>
          <a:noFill/>
        </p:spPr>
        <p:txBody>
          <a:bodyPr wrap="square" rtlCol="0">
            <a:spAutoFit/>
          </a:bodyPr>
          <a:lstStyle/>
          <a:p>
            <a:r>
              <a:rPr lang="tr-TR" dirty="0" smtClean="0"/>
              <a:t>Muğla Fethiye Gülşen Gökçe MTAL</a:t>
            </a:r>
            <a:endParaRPr lang="tr-TR" dirty="0"/>
          </a:p>
        </p:txBody>
      </p:sp>
      <p:pic>
        <p:nvPicPr>
          <p:cNvPr id="10" name="Picture 2" descr="meb logo ile ilgili görsel sonucu"/>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476" y="44623"/>
            <a:ext cx="922124" cy="10211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908131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Metin kutusu"/>
          <p:cNvSpPr txBox="1">
            <a:spLocks noChangeArrowheads="1"/>
          </p:cNvSpPr>
          <p:nvPr/>
        </p:nvSpPr>
        <p:spPr bwMode="auto">
          <a:xfrm>
            <a:off x="225030" y="1074745"/>
            <a:ext cx="6426994"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spcAft>
                <a:spcPts val="1200"/>
              </a:spcAft>
              <a:buFontTx/>
              <a:buNone/>
            </a:pPr>
            <a:r>
              <a:rPr lang="tr-TR" altLang="tr-TR" sz="1900" dirty="0">
                <a:solidFill>
                  <a:prstClr val="black"/>
                </a:solidFill>
                <a:latin typeface="Arial" panose="020B0604020202020204" pitchFamily="34" charset="0"/>
              </a:rPr>
              <a:t>       </a:t>
            </a:r>
            <a:endParaRPr lang="tr-TR" altLang="tr-TR" sz="1800" dirty="0">
              <a:solidFill>
                <a:prstClr val="black"/>
              </a:solidFill>
              <a:latin typeface="Arial" panose="020B0604020202020204" pitchFamily="34" charset="0"/>
            </a:endParaRPr>
          </a:p>
        </p:txBody>
      </p:sp>
      <p:sp>
        <p:nvSpPr>
          <p:cNvPr id="8" name="Unvan 1"/>
          <p:cNvSpPr>
            <a:spLocks noGrp="1"/>
          </p:cNvSpPr>
          <p:nvPr>
            <p:ph type="title"/>
          </p:nvPr>
        </p:nvSpPr>
        <p:spPr>
          <a:xfrm>
            <a:off x="1907704" y="0"/>
            <a:ext cx="3972791" cy="764705"/>
          </a:xfrm>
        </p:spPr>
        <p:txBody>
          <a:bodyPr>
            <a:normAutofit/>
          </a:bodyPr>
          <a:lstStyle/>
          <a:p>
            <a:r>
              <a:rPr lang="tr-TR" sz="4000" b="1" dirty="0" smtClean="0">
                <a:solidFill>
                  <a:schemeClr val="bg1"/>
                </a:solidFill>
              </a:rPr>
              <a:t> </a:t>
            </a:r>
            <a:endParaRPr lang="tr-TR" sz="8000" b="1" dirty="0">
              <a:solidFill>
                <a:schemeClr val="bg1"/>
              </a:solidFill>
            </a:endParaRPr>
          </a:p>
        </p:txBody>
      </p:sp>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10856" y="10805568"/>
            <a:ext cx="2160619" cy="1438355"/>
          </a:xfrm>
          <a:prstGeom prst="rect">
            <a:avLst/>
          </a:prstGeom>
        </p:spPr>
      </p:pic>
      <p:pic>
        <p:nvPicPr>
          <p:cNvPr id="4098" name="Picture 2" descr="âMESLEK LÄ°SESÄ° ÃÄRENCÄ°LERÄ° AÄ°LELERÄ°MÄ°ZLE BULUÅUYOR PROJESÄ°â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8645" y="10121493"/>
            <a:ext cx="3024336" cy="2248090"/>
          </a:xfrm>
          <a:prstGeom prst="rect">
            <a:avLst/>
          </a:prstGeom>
          <a:noFill/>
          <a:extLst>
            <a:ext uri="{909E8E84-426E-40DD-AFC4-6F175D3DCCD1}">
              <a14:hiddenFill xmlns:a14="http://schemas.microsoft.com/office/drawing/2010/main">
                <a:solidFill>
                  <a:srgbClr val="FFFFFF"/>
                </a:solidFill>
              </a14:hiddenFill>
            </a:ext>
          </a:extLst>
        </p:spPr>
      </p:pic>
      <p:pic>
        <p:nvPicPr>
          <p:cNvPr id="9" name="İçerik Yer Tutucusu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4001" y="2215764"/>
            <a:ext cx="2927879" cy="3589500"/>
          </a:xfrm>
          <a:prstGeom prst="rect">
            <a:avLst/>
          </a:prstGeom>
        </p:spPr>
      </p:pic>
      <p:pic>
        <p:nvPicPr>
          <p:cNvPr id="10" name="İçerik Yer Tutucusu 3"/>
          <p:cNvPicPr>
            <a:picLocks noGrp="1" noChangeAspect="1"/>
          </p:cNvPicPr>
          <p:nvPr>
            <p:ph idx="4294967295"/>
          </p:nvPr>
        </p:nvPicPr>
        <p:blipFill>
          <a:blip r:embed="rId5" cstate="print">
            <a:extLst>
              <a:ext uri="{28A0092B-C50C-407E-A947-70E740481C1C}">
                <a14:useLocalDpi xmlns:a14="http://schemas.microsoft.com/office/drawing/2010/main" val="0"/>
              </a:ext>
            </a:extLst>
          </a:blip>
          <a:stretch>
            <a:fillRect/>
          </a:stretch>
        </p:blipFill>
        <p:spPr>
          <a:xfrm>
            <a:off x="4067944" y="2236790"/>
            <a:ext cx="4597722" cy="3568473"/>
          </a:xfrm>
        </p:spPr>
      </p:pic>
      <p:pic>
        <p:nvPicPr>
          <p:cNvPr id="11" name="Picture 2" descr="meb logo ile ilgili görsel sonucu"/>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476" y="44623"/>
            <a:ext cx="922124" cy="10211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013577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28650" y="1340768"/>
            <a:ext cx="3439294" cy="1080120"/>
          </a:xfrm>
        </p:spPr>
        <p:txBody>
          <a:bodyPr>
            <a:noAutofit/>
          </a:bodyPr>
          <a:lstStyle/>
          <a:p>
            <a:r>
              <a:rPr lang="tr-TR" sz="4000" dirty="0" smtClean="0"/>
              <a:t>Şanlıurfa Bozova MTAL</a:t>
            </a:r>
            <a:endParaRPr lang="tr-TR" sz="4000" dirty="0"/>
          </a:p>
        </p:txBody>
      </p:sp>
      <p:pic>
        <p:nvPicPr>
          <p:cNvPr id="5" name="İçerik Yer Tutucusu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5554" y="2473330"/>
            <a:ext cx="5715000" cy="4248150"/>
          </a:xfrm>
        </p:spPr>
      </p:pic>
      <p:sp>
        <p:nvSpPr>
          <p:cNvPr id="4" name="Slayt Numarası Yer Tutucusu 3"/>
          <p:cNvSpPr>
            <a:spLocks noGrp="1"/>
          </p:cNvSpPr>
          <p:nvPr>
            <p:ph type="sldNum" sz="quarter" idx="12"/>
          </p:nvPr>
        </p:nvSpPr>
        <p:spPr/>
        <p:txBody>
          <a:bodyPr/>
          <a:lstStyle/>
          <a:p>
            <a:fld id="{38CC9735-4242-4435-8C65-38800299BE2A}" type="slidenum">
              <a:rPr lang="tr-TR" smtClean="0">
                <a:solidFill>
                  <a:prstClr val="black">
                    <a:tint val="75000"/>
                  </a:prstClr>
                </a:solidFill>
              </a:rPr>
              <a:pPr/>
              <a:t>39</a:t>
            </a:fld>
            <a:endParaRPr lang="tr-TR" dirty="0">
              <a:solidFill>
                <a:prstClr val="black">
                  <a:tint val="75000"/>
                </a:prstClr>
              </a:solidFill>
            </a:endParaRPr>
          </a:p>
        </p:txBody>
      </p:sp>
      <p:sp>
        <p:nvSpPr>
          <p:cNvPr id="9" name="Dikdörtgen 8"/>
          <p:cNvSpPr/>
          <p:nvPr/>
        </p:nvSpPr>
        <p:spPr>
          <a:xfrm>
            <a:off x="5975108" y="2472653"/>
            <a:ext cx="3024336" cy="30421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b="1" i="1" dirty="0">
                <a:solidFill>
                  <a:srgbClr val="FF0000"/>
                </a:solidFill>
              </a:rPr>
              <a:t>Meslek Liseliler</a:t>
            </a:r>
          </a:p>
          <a:p>
            <a:pPr algn="ctr"/>
            <a:r>
              <a:rPr lang="tr-TR" sz="3600" b="1" i="1" dirty="0"/>
              <a:t> Kapı Çalıyor,</a:t>
            </a:r>
          </a:p>
          <a:p>
            <a:pPr algn="ctr"/>
            <a:r>
              <a:rPr lang="tr-TR" sz="3600" b="1" i="1" dirty="0"/>
              <a:t>Sorun </a:t>
            </a:r>
            <a:r>
              <a:rPr lang="tr-TR" sz="3600" b="1" i="1" dirty="0" smtClean="0"/>
              <a:t>Çözüyor.</a:t>
            </a:r>
            <a:endParaRPr lang="tr-TR" sz="3600" b="1" i="1" dirty="0"/>
          </a:p>
        </p:txBody>
      </p:sp>
      <p:sp>
        <p:nvSpPr>
          <p:cNvPr id="12" name="Metin kutusu 11"/>
          <p:cNvSpPr txBox="1"/>
          <p:nvPr/>
        </p:nvSpPr>
        <p:spPr>
          <a:xfrm>
            <a:off x="5830554" y="1280663"/>
            <a:ext cx="3313445" cy="1200329"/>
          </a:xfrm>
          <a:prstGeom prst="rect">
            <a:avLst/>
          </a:prstGeom>
          <a:noFill/>
        </p:spPr>
        <p:txBody>
          <a:bodyPr wrap="square" rtlCol="0">
            <a:spAutoFit/>
          </a:bodyPr>
          <a:lstStyle/>
          <a:p>
            <a:r>
              <a:rPr lang="tr-TR" sz="3600" dirty="0" smtClean="0"/>
              <a:t>Fatsa                             </a:t>
            </a:r>
            <a:r>
              <a:rPr lang="tr-TR" sz="3600" dirty="0" err="1"/>
              <a:t>B</a:t>
            </a:r>
            <a:r>
              <a:rPr lang="tr-TR" sz="3600" dirty="0" err="1" smtClean="0"/>
              <a:t>olaman</a:t>
            </a:r>
            <a:r>
              <a:rPr lang="tr-TR" sz="3600" dirty="0" smtClean="0"/>
              <a:t> MTAL                               </a:t>
            </a:r>
            <a:endParaRPr lang="tr-TR" sz="3600" dirty="0"/>
          </a:p>
        </p:txBody>
      </p:sp>
      <p:pic>
        <p:nvPicPr>
          <p:cNvPr id="7" name="Picture 2" descr="meb logo ile ilgili görsel sonuc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476" y="44623"/>
            <a:ext cx="922124" cy="10211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02590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17468" y="1268761"/>
            <a:ext cx="8229600" cy="4680520"/>
          </a:xfrm>
        </p:spPr>
        <p:txBody>
          <a:bodyPr>
            <a:normAutofit/>
          </a:bodyPr>
          <a:lstStyle/>
          <a:p>
            <a:pPr marL="0" indent="-514350" algn="just">
              <a:buNone/>
            </a:pPr>
            <a:r>
              <a:rPr lang="tr-TR" sz="2800" b="1" dirty="0" smtClean="0">
                <a:latin typeface="Times New Roman" pitchFamily="18" charset="0"/>
                <a:cs typeface="Times New Roman" pitchFamily="18" charset="0"/>
              </a:rPr>
              <a:t>	</a:t>
            </a:r>
          </a:p>
        </p:txBody>
      </p:sp>
      <p:sp>
        <p:nvSpPr>
          <p:cNvPr id="10" name="9 Slayt Numarası Yer Tutucusu"/>
          <p:cNvSpPr>
            <a:spLocks noGrp="1"/>
          </p:cNvSpPr>
          <p:nvPr>
            <p:ph type="sldNum" sz="quarter" idx="12"/>
          </p:nvPr>
        </p:nvSpPr>
        <p:spPr/>
        <p:txBody>
          <a:bodyPr/>
          <a:lstStyle/>
          <a:p>
            <a:fld id="{1002AE8C-89A5-4776-B8A4-6A83B52B81B0}" type="slidenum">
              <a:rPr lang="tr-TR" smtClean="0"/>
              <a:pPr/>
              <a:t>4</a:t>
            </a:fld>
            <a:endParaRPr lang="tr-TR" dirty="0"/>
          </a:p>
        </p:txBody>
      </p:sp>
      <p:sp>
        <p:nvSpPr>
          <p:cNvPr id="8" name="2 İçerik Yer Tutucusu"/>
          <p:cNvSpPr txBox="1">
            <a:spLocks/>
          </p:cNvSpPr>
          <p:nvPr/>
        </p:nvSpPr>
        <p:spPr>
          <a:xfrm>
            <a:off x="0" y="0"/>
            <a:ext cx="9144000" cy="980728"/>
          </a:xfrm>
          <a:prstGeom prst="rect">
            <a:avLst/>
          </a:prstGeom>
          <a:solidFill>
            <a:srgbClr val="C00000"/>
          </a:solidFill>
        </p:spPr>
        <p:txBody>
          <a:bodyPr vert="horz" lIns="91440" tIns="45720" rIns="91440" bIns="45720" rtlCol="0" anchor="ctr" anchorCtr="0">
            <a:noAutofit/>
          </a:bodyPr>
          <a:lstStyle/>
          <a:p>
            <a:pPr algn="ctr"/>
            <a:endParaRPr lang="tr-TR" sz="2800" b="1" dirty="0">
              <a:solidFill>
                <a:schemeClr val="bg1"/>
              </a:solidFill>
            </a:endParaRPr>
          </a:p>
        </p:txBody>
      </p:sp>
      <p:pic>
        <p:nvPicPr>
          <p:cNvPr id="9" name="Picture 2" descr="http://www.meb.gov.tr/webmaster/mebwebmaster/MEBlogo.jpg"/>
          <p:cNvPicPr>
            <a:picLocks noChangeAspect="1" noChangeArrowheads="1"/>
          </p:cNvPicPr>
          <p:nvPr/>
        </p:nvPicPr>
        <p:blipFill>
          <a:blip r:embed="rId3" cstate="print"/>
          <a:srcRect/>
          <a:stretch>
            <a:fillRect/>
          </a:stretch>
        </p:blipFill>
        <p:spPr bwMode="auto">
          <a:xfrm>
            <a:off x="251521" y="116636"/>
            <a:ext cx="720080" cy="714899"/>
          </a:xfrm>
          <a:prstGeom prst="rect">
            <a:avLst/>
          </a:prstGeom>
          <a:noFill/>
        </p:spPr>
      </p:pic>
      <p:sp>
        <p:nvSpPr>
          <p:cNvPr id="6" name="5 Metin kutusu"/>
          <p:cNvSpPr txBox="1"/>
          <p:nvPr/>
        </p:nvSpPr>
        <p:spPr>
          <a:xfrm>
            <a:off x="107952" y="259531"/>
            <a:ext cx="8918575" cy="461665"/>
          </a:xfrm>
          <a:prstGeom prst="rect">
            <a:avLst/>
          </a:prstGeom>
          <a:noFill/>
        </p:spPr>
        <p:txBody>
          <a:bodyPr wrap="square">
            <a:spAutoFit/>
          </a:bodyPr>
          <a:lstStyle/>
          <a:p>
            <a:pPr algn="ctr" fontAlgn="auto">
              <a:spcBef>
                <a:spcPts val="0"/>
              </a:spcBef>
              <a:spcAft>
                <a:spcPts val="0"/>
              </a:spcAft>
              <a:defRPr/>
            </a:pPr>
            <a:r>
              <a:rPr lang="tr-TR" sz="2400" b="1" dirty="0" smtClean="0">
                <a:solidFill>
                  <a:schemeClr val="bg1"/>
                </a:solidFill>
              </a:rPr>
              <a:t>PROJENİN HEDEFLERİ</a:t>
            </a:r>
            <a:endParaRPr lang="tr-TR" sz="2400" b="1" dirty="0">
              <a:solidFill>
                <a:schemeClr val="bg1"/>
              </a:solidFill>
            </a:endParaRPr>
          </a:p>
        </p:txBody>
      </p:sp>
      <p:sp>
        <p:nvSpPr>
          <p:cNvPr id="4" name="Dikdörtgen 3"/>
          <p:cNvSpPr/>
          <p:nvPr/>
        </p:nvSpPr>
        <p:spPr>
          <a:xfrm>
            <a:off x="539116" y="1124748"/>
            <a:ext cx="7560840" cy="830997"/>
          </a:xfrm>
          <a:prstGeom prst="rect">
            <a:avLst/>
          </a:prstGeom>
        </p:spPr>
        <p:txBody>
          <a:bodyPr wrap="square">
            <a:spAutoFit/>
          </a:bodyPr>
          <a:lstStyle/>
          <a:p>
            <a:pPr algn="just"/>
            <a:r>
              <a:rPr lang="tr-TR" sz="2400" dirty="0" smtClean="0"/>
              <a:t> </a:t>
            </a:r>
          </a:p>
          <a:p>
            <a:pPr algn="just"/>
            <a:endParaRPr lang="tr-TR" sz="2400" dirty="0"/>
          </a:p>
        </p:txBody>
      </p:sp>
      <p:sp>
        <p:nvSpPr>
          <p:cNvPr id="2" name="Dikdörtgen 1"/>
          <p:cNvSpPr/>
          <p:nvPr/>
        </p:nvSpPr>
        <p:spPr>
          <a:xfrm>
            <a:off x="251523" y="1268761"/>
            <a:ext cx="8775004" cy="2074414"/>
          </a:xfrm>
          <a:prstGeom prst="rect">
            <a:avLst/>
          </a:prstGeom>
        </p:spPr>
        <p:txBody>
          <a:bodyPr wrap="square">
            <a:spAutoFit/>
          </a:bodyPr>
          <a:lstStyle/>
          <a:p>
            <a:pPr algn="just">
              <a:lnSpc>
                <a:spcPct val="115000"/>
              </a:lnSpc>
            </a:pPr>
            <a:endParaRPr lang="tr-TR" sz="2000" dirty="0" smtClean="0">
              <a:solidFill>
                <a:schemeClr val="accent6">
                  <a:lumMod val="75000"/>
                </a:schemeClr>
              </a:solidFill>
              <a:ea typeface="Times New Roman"/>
              <a:cs typeface="Times New Roman"/>
            </a:endParaRPr>
          </a:p>
          <a:p>
            <a:pPr lvl="0" algn="just">
              <a:lnSpc>
                <a:spcPct val="115000"/>
              </a:lnSpc>
            </a:pPr>
            <a:endParaRPr lang="tr-TR" sz="2000" dirty="0" smtClean="0">
              <a:ea typeface="Times New Roman"/>
              <a:cs typeface="Times New Roman"/>
            </a:endParaRPr>
          </a:p>
          <a:p>
            <a:pPr lvl="0" algn="just">
              <a:lnSpc>
                <a:spcPct val="115000"/>
              </a:lnSpc>
            </a:pPr>
            <a:endParaRPr lang="tr-TR" dirty="0" smtClean="0">
              <a:ea typeface="Times New Roman"/>
              <a:cs typeface="Times New Roman"/>
            </a:endParaRPr>
          </a:p>
          <a:p>
            <a:pPr lvl="0" algn="just">
              <a:lnSpc>
                <a:spcPct val="115000"/>
              </a:lnSpc>
            </a:pPr>
            <a:endParaRPr lang="tr-TR" dirty="0" smtClean="0">
              <a:ea typeface="Times New Roman"/>
              <a:cs typeface="Times New Roman"/>
            </a:endParaRPr>
          </a:p>
          <a:p>
            <a:pPr lvl="0" algn="just">
              <a:lnSpc>
                <a:spcPct val="115000"/>
              </a:lnSpc>
            </a:pPr>
            <a:endParaRPr lang="tr-TR" dirty="0" smtClean="0">
              <a:ea typeface="Times New Roman"/>
              <a:cs typeface="Times New Roman"/>
            </a:endParaRPr>
          </a:p>
          <a:p>
            <a:pPr lvl="0" algn="just">
              <a:lnSpc>
                <a:spcPct val="115000"/>
              </a:lnSpc>
            </a:pPr>
            <a:endParaRPr lang="tr-TR" dirty="0">
              <a:ea typeface="Times New Roman"/>
              <a:cs typeface="Times New Roman"/>
            </a:endParaRPr>
          </a:p>
        </p:txBody>
      </p:sp>
      <p:sp>
        <p:nvSpPr>
          <p:cNvPr id="5" name="Dikdörtgen 4"/>
          <p:cNvSpPr/>
          <p:nvPr/>
        </p:nvSpPr>
        <p:spPr>
          <a:xfrm>
            <a:off x="632455" y="1268763"/>
            <a:ext cx="8013140" cy="3785652"/>
          </a:xfrm>
          <a:prstGeom prst="rect">
            <a:avLst/>
          </a:prstGeom>
        </p:spPr>
        <p:txBody>
          <a:bodyPr wrap="square">
            <a:spAutoFit/>
          </a:bodyPr>
          <a:lstStyle/>
          <a:p>
            <a:pPr algn="just"/>
            <a:r>
              <a:rPr lang="tr-TR" sz="2000" dirty="0" smtClean="0"/>
              <a:t>Proje ile </a:t>
            </a:r>
            <a:r>
              <a:rPr lang="tr-TR" sz="2000" b="1" dirty="0" smtClean="0">
                <a:solidFill>
                  <a:srgbClr val="FF0000"/>
                </a:solidFill>
              </a:rPr>
              <a:t>toplumda</a:t>
            </a:r>
            <a:r>
              <a:rPr lang="tr-TR" sz="2000" dirty="0" smtClean="0">
                <a:solidFill>
                  <a:srgbClr val="FF0000"/>
                </a:solidFill>
              </a:rPr>
              <a:t>;</a:t>
            </a:r>
          </a:p>
          <a:p>
            <a:pPr algn="just"/>
            <a:endParaRPr lang="tr-TR" sz="2000" dirty="0" smtClean="0"/>
          </a:p>
          <a:p>
            <a:pPr marL="546100" indent="-3175" algn="just">
              <a:buFont typeface="Wingdings" panose="05000000000000000000" pitchFamily="2" charset="2"/>
              <a:buChar char="ü"/>
            </a:pPr>
            <a:r>
              <a:rPr lang="tr-TR" sz="2000" dirty="0" smtClean="0"/>
              <a:t>	İhtiyaç  sahibi yoksul veya muhtaç kişileri </a:t>
            </a:r>
            <a:r>
              <a:rPr lang="tr-TR" sz="2000" b="1" dirty="0" smtClean="0">
                <a:solidFill>
                  <a:srgbClr val="FF0000"/>
                </a:solidFill>
              </a:rPr>
              <a:t>incitmeden</a:t>
            </a:r>
            <a:r>
              <a:rPr lang="tr-TR" sz="2000" dirty="0" smtClean="0"/>
              <a:t>, </a:t>
            </a:r>
            <a:r>
              <a:rPr lang="tr-TR" sz="2000" b="1" dirty="0" smtClean="0">
                <a:solidFill>
                  <a:srgbClr val="FF0000"/>
                </a:solidFill>
              </a:rPr>
              <a:t>kalplerini kırmadan</a:t>
            </a:r>
            <a:r>
              <a:rPr lang="tr-TR" sz="2000" dirty="0" smtClean="0"/>
              <a:t> yardım etmek, </a:t>
            </a:r>
          </a:p>
          <a:p>
            <a:pPr marL="546100" indent="-3175" algn="just">
              <a:buFont typeface="Wingdings" panose="05000000000000000000" pitchFamily="2" charset="2"/>
              <a:buChar char="ü"/>
            </a:pPr>
            <a:r>
              <a:rPr lang="tr-TR" sz="2000" dirty="0"/>
              <a:t> </a:t>
            </a:r>
            <a:r>
              <a:rPr lang="tr-TR" sz="2000" dirty="0" smtClean="0"/>
              <a:t>  </a:t>
            </a:r>
            <a:r>
              <a:rPr lang="tr-TR" sz="2000" b="1" dirty="0" smtClean="0">
                <a:solidFill>
                  <a:srgbClr val="FF0000"/>
                </a:solidFill>
              </a:rPr>
              <a:t>Birlik</a:t>
            </a:r>
            <a:r>
              <a:rPr lang="tr-TR" sz="2000" dirty="0" smtClean="0"/>
              <a:t> ve </a:t>
            </a:r>
            <a:r>
              <a:rPr lang="tr-TR" sz="2000" b="1" dirty="0" smtClean="0">
                <a:solidFill>
                  <a:srgbClr val="FF0000"/>
                </a:solidFill>
              </a:rPr>
              <a:t>beraberlik</a:t>
            </a:r>
            <a:r>
              <a:rPr lang="tr-TR" sz="2000" dirty="0" smtClean="0"/>
              <a:t> duygularını güçlendirmek,</a:t>
            </a:r>
          </a:p>
          <a:p>
            <a:pPr marL="546100" indent="-3175" algn="just">
              <a:buFont typeface="Wingdings" panose="05000000000000000000" pitchFamily="2" charset="2"/>
              <a:buChar char="ü"/>
            </a:pPr>
            <a:r>
              <a:rPr lang="tr-TR" sz="2000" dirty="0"/>
              <a:t>	</a:t>
            </a:r>
            <a:r>
              <a:rPr lang="tr-TR" sz="2000" dirty="0" smtClean="0"/>
              <a:t>Mesleki ve teknik anadolu liselerini </a:t>
            </a:r>
            <a:r>
              <a:rPr lang="tr-TR" sz="2000" b="1" dirty="0" smtClean="0">
                <a:solidFill>
                  <a:srgbClr val="FF0000"/>
                </a:solidFill>
              </a:rPr>
              <a:t>tanıtmak</a:t>
            </a:r>
            <a:r>
              <a:rPr lang="tr-TR" sz="2000" dirty="0" smtClean="0"/>
              <a:t>,</a:t>
            </a:r>
          </a:p>
          <a:p>
            <a:pPr marL="546100" indent="-3175" algn="just">
              <a:buFont typeface="Wingdings" panose="05000000000000000000" pitchFamily="2" charset="2"/>
              <a:buChar char="ü"/>
            </a:pPr>
            <a:r>
              <a:rPr lang="tr-TR" sz="2000" dirty="0" smtClean="0"/>
              <a:t>   Öğrencilerimizi ve öğretmenlerimizi </a:t>
            </a:r>
            <a:r>
              <a:rPr lang="tr-TR" sz="2000" b="1" dirty="0" smtClean="0">
                <a:solidFill>
                  <a:srgbClr val="FF0000"/>
                </a:solidFill>
              </a:rPr>
              <a:t>toplumla bütünleştirmek</a:t>
            </a:r>
            <a:r>
              <a:rPr lang="tr-TR" sz="2000" dirty="0" smtClean="0"/>
              <a:t>,</a:t>
            </a:r>
          </a:p>
          <a:p>
            <a:pPr marL="546100" indent="-3175" algn="just">
              <a:buFont typeface="Wingdings" panose="05000000000000000000" pitchFamily="2" charset="2"/>
              <a:buChar char="ü"/>
            </a:pPr>
            <a:r>
              <a:rPr lang="tr-TR" sz="2000" dirty="0" smtClean="0"/>
              <a:t>   </a:t>
            </a:r>
            <a:r>
              <a:rPr lang="tr-TR" sz="2000" b="1" dirty="0" smtClean="0">
                <a:solidFill>
                  <a:srgbClr val="FF0000"/>
                </a:solidFill>
              </a:rPr>
              <a:t>Okul imkanlarından </a:t>
            </a:r>
            <a:r>
              <a:rPr lang="tr-TR" sz="2000" dirty="0" smtClean="0"/>
              <a:t>toplumun bilgisinin olmasını ve yararlanmasını 	sağlamak,</a:t>
            </a:r>
          </a:p>
          <a:p>
            <a:pPr marL="546100" indent="-3175" algn="just">
              <a:buFont typeface="Wingdings" panose="05000000000000000000" pitchFamily="2" charset="2"/>
              <a:buChar char="ü"/>
            </a:pPr>
            <a:r>
              <a:rPr lang="tr-TR" sz="2000" dirty="0"/>
              <a:t> </a:t>
            </a:r>
            <a:r>
              <a:rPr lang="tr-TR" sz="2000" dirty="0" smtClean="0"/>
              <a:t>   Benzer projeler geliştirmek için ortam hazırlamak</a:t>
            </a:r>
          </a:p>
          <a:p>
            <a:pPr marL="542925" algn="just"/>
            <a:endParaRPr lang="tr-TR" sz="2000" dirty="0"/>
          </a:p>
          <a:p>
            <a:pPr algn="just"/>
            <a:r>
              <a:rPr lang="tr-TR" sz="2000" dirty="0"/>
              <a:t>h</a:t>
            </a:r>
            <a:r>
              <a:rPr lang="tr-TR" sz="2000" dirty="0" smtClean="0"/>
              <a:t>edeflenmiştir.</a:t>
            </a:r>
            <a:endParaRPr lang="tr-TR" sz="2000" dirty="0"/>
          </a:p>
        </p:txBody>
      </p:sp>
      <p:pic>
        <p:nvPicPr>
          <p:cNvPr id="11" name="Picture 2" descr="meb logo ile ilgili görsel sonucu"/>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2653" y="83780"/>
            <a:ext cx="738948" cy="7389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608596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38CC9735-4242-4435-8C65-38800299BE2A}" type="slidenum">
              <a:rPr lang="tr-TR" smtClean="0">
                <a:solidFill>
                  <a:prstClr val="black">
                    <a:tint val="75000"/>
                  </a:prstClr>
                </a:solidFill>
              </a:rPr>
              <a:pPr/>
              <a:t>40</a:t>
            </a:fld>
            <a:endParaRPr lang="tr-TR" dirty="0">
              <a:solidFill>
                <a:prstClr val="black">
                  <a:tint val="75000"/>
                </a:prstClr>
              </a:solidFill>
            </a:endParaRPr>
          </a:p>
        </p:txBody>
      </p:sp>
      <p:sp>
        <p:nvSpPr>
          <p:cNvPr id="5" name="Unvan 1"/>
          <p:cNvSpPr>
            <a:spLocks noGrp="1"/>
          </p:cNvSpPr>
          <p:nvPr>
            <p:ph idx="1"/>
          </p:nvPr>
        </p:nvSpPr>
        <p:spPr>
          <a:xfrm>
            <a:off x="3976920" y="3960884"/>
            <a:ext cx="4962059" cy="2897116"/>
          </a:xfrm>
          <a:solidFill>
            <a:schemeClr val="bg1">
              <a:alpha val="51000"/>
            </a:schemeClr>
          </a:solidFill>
        </p:spPr>
        <p:txBody>
          <a:bodyPr>
            <a:noAutofit/>
          </a:bodyPr>
          <a:lstStyle/>
          <a:p>
            <a:pPr marL="0" indent="0">
              <a:buNone/>
            </a:pPr>
            <a:r>
              <a:rPr lang="tr-TR" sz="4000" dirty="0" smtClean="0">
                <a:ln w="0">
                  <a:solidFill>
                    <a:srgbClr val="5B8539"/>
                  </a:solidFill>
                </a:ln>
                <a:solidFill>
                  <a:schemeClr val="accent2">
                    <a:lumMod val="50000"/>
                  </a:schemeClr>
                </a:solidFill>
                <a:effectLst>
                  <a:outerShdw blurRad="50800" dist="38100" dir="10800000" algn="r" rotWithShape="0">
                    <a:prstClr val="black">
                      <a:alpha val="40000"/>
                    </a:prstClr>
                  </a:outerShdw>
                </a:effectLst>
              </a:rPr>
              <a:t>Çünkü biz meslek liseliyiz ;</a:t>
            </a:r>
            <a:br>
              <a:rPr lang="tr-TR" sz="4000" dirty="0" smtClean="0">
                <a:ln w="0">
                  <a:solidFill>
                    <a:srgbClr val="5B8539"/>
                  </a:solidFill>
                </a:ln>
                <a:solidFill>
                  <a:schemeClr val="accent2">
                    <a:lumMod val="50000"/>
                  </a:schemeClr>
                </a:solidFill>
                <a:effectLst>
                  <a:outerShdw blurRad="50800" dist="38100" dir="10800000" algn="r" rotWithShape="0">
                    <a:prstClr val="black">
                      <a:alpha val="40000"/>
                    </a:prstClr>
                  </a:outerShdw>
                </a:effectLst>
              </a:rPr>
            </a:br>
            <a:r>
              <a:rPr lang="tr-TR" sz="4000" dirty="0" smtClean="0">
                <a:ln w="0">
                  <a:solidFill>
                    <a:srgbClr val="5B8539"/>
                  </a:solidFill>
                </a:ln>
                <a:solidFill>
                  <a:schemeClr val="accent2">
                    <a:lumMod val="50000"/>
                  </a:schemeClr>
                </a:solidFill>
                <a:effectLst>
                  <a:outerShdw blurRad="50800" dist="38100" dir="10800000" algn="r" rotWithShape="0">
                    <a:prstClr val="black">
                      <a:alpha val="40000"/>
                    </a:prstClr>
                  </a:outerShdw>
                </a:effectLst>
              </a:rPr>
              <a:t>sorunun değil , çözümün </a:t>
            </a:r>
            <a:br>
              <a:rPr lang="tr-TR" sz="4000" dirty="0" smtClean="0">
                <a:ln w="0">
                  <a:solidFill>
                    <a:srgbClr val="5B8539"/>
                  </a:solidFill>
                </a:ln>
                <a:solidFill>
                  <a:schemeClr val="accent2">
                    <a:lumMod val="50000"/>
                  </a:schemeClr>
                </a:solidFill>
                <a:effectLst>
                  <a:outerShdw blurRad="50800" dist="38100" dir="10800000" algn="r" rotWithShape="0">
                    <a:prstClr val="black">
                      <a:alpha val="40000"/>
                    </a:prstClr>
                  </a:outerShdw>
                </a:effectLst>
              </a:rPr>
            </a:br>
            <a:r>
              <a:rPr lang="tr-TR" sz="4000" dirty="0" smtClean="0">
                <a:ln w="0">
                  <a:solidFill>
                    <a:srgbClr val="5B8539"/>
                  </a:solidFill>
                </a:ln>
                <a:solidFill>
                  <a:schemeClr val="accent2">
                    <a:lumMod val="50000"/>
                  </a:schemeClr>
                </a:solidFill>
                <a:effectLst>
                  <a:outerShdw blurRad="50800" dist="38100" dir="10800000" algn="r" rotWithShape="0">
                    <a:prstClr val="black">
                      <a:alpha val="40000"/>
                    </a:prstClr>
                  </a:outerShdw>
                </a:effectLst>
              </a:rPr>
              <a:t>bir parçasıyız…</a:t>
            </a:r>
            <a:endParaRPr lang="tr-TR" sz="4000" dirty="0">
              <a:solidFill>
                <a:schemeClr val="accent2">
                  <a:lumMod val="50000"/>
                </a:schemeClr>
              </a:solidFill>
            </a:endParaRPr>
          </a:p>
        </p:txBody>
      </p:sp>
      <p:sp>
        <p:nvSpPr>
          <p:cNvPr id="6" name="Unvan 1"/>
          <p:cNvSpPr>
            <a:spLocks noGrp="1"/>
          </p:cNvSpPr>
          <p:nvPr>
            <p:ph type="title"/>
          </p:nvPr>
        </p:nvSpPr>
        <p:spPr>
          <a:xfrm>
            <a:off x="2843808" y="1057955"/>
            <a:ext cx="6265410" cy="2880320"/>
          </a:xfrm>
        </p:spPr>
        <p:txBody>
          <a:bodyPr>
            <a:normAutofit fontScale="90000"/>
          </a:bodyPr>
          <a:lstStyle/>
          <a:p>
            <a:pPr algn="ctr"/>
            <a:r>
              <a:rPr lang="tr-TR" sz="3200" dirty="0" smtClean="0">
                <a:ln w="0">
                  <a:solidFill>
                    <a:srgbClr val="5B8539"/>
                  </a:solidFill>
                </a:ln>
                <a:solidFill>
                  <a:schemeClr val="accent2">
                    <a:lumMod val="50000"/>
                  </a:schemeClr>
                </a:solidFill>
                <a:effectLst>
                  <a:outerShdw blurRad="50800" dist="38100" dir="2700000" algn="tl" rotWithShape="0">
                    <a:prstClr val="black">
                      <a:alpha val="40000"/>
                    </a:prstClr>
                  </a:outerShdw>
                </a:effectLst>
                <a:latin typeface="Berlin Sans FB" panose="020E0602020502020306" pitchFamily="34" charset="0"/>
              </a:rPr>
              <a:t>ELAZIĞ MTAL olarak, imkansızı başarmak için, düşünülmeyeni düşünmek gerekir </a:t>
            </a:r>
            <a:r>
              <a:rPr lang="tr-TR" sz="6000" dirty="0" smtClean="0">
                <a:ln w="0">
                  <a:solidFill>
                    <a:srgbClr val="5B8539"/>
                  </a:solidFill>
                </a:ln>
                <a:solidFill>
                  <a:schemeClr val="accent2">
                    <a:lumMod val="50000"/>
                  </a:schemeClr>
                </a:solidFill>
                <a:effectLst>
                  <a:outerShdw blurRad="50800" dist="38100" dir="2700000" algn="tl" rotWithShape="0">
                    <a:prstClr val="black">
                      <a:alpha val="40000"/>
                    </a:prstClr>
                  </a:outerShdw>
                </a:effectLst>
                <a:latin typeface="Berlin Sans FB" panose="020E0602020502020306" pitchFamily="34" charset="0"/>
              </a:rPr>
              <a:t>dedik  ve yaptık… DURMADIK, DURMAYACAĞIZ.                     </a:t>
            </a:r>
            <a:endParaRPr lang="tr-TR" sz="6000" dirty="0">
              <a:ln w="0">
                <a:solidFill>
                  <a:srgbClr val="5B8539"/>
                </a:solidFill>
              </a:ln>
              <a:solidFill>
                <a:schemeClr val="accent2">
                  <a:lumMod val="50000"/>
                </a:schemeClr>
              </a:solidFill>
              <a:effectLst>
                <a:outerShdw blurRad="50800" dist="38100" dir="2700000" algn="tl" rotWithShape="0">
                  <a:prstClr val="black">
                    <a:alpha val="40000"/>
                  </a:prstClr>
                </a:outerShdw>
              </a:effectLst>
              <a:latin typeface="Berlin Sans FB" panose="020E0602020502020306" pitchFamily="34" charset="0"/>
            </a:endParaRPr>
          </a:p>
        </p:txBody>
      </p:sp>
      <p:pic>
        <p:nvPicPr>
          <p:cNvPr id="7" name="İçerik Yer Tutucusu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2780" y="4077072"/>
            <a:ext cx="3469140" cy="2644408"/>
          </a:xfrm>
          <a:prstGeom prst="rect">
            <a:avLst/>
          </a:prstGeom>
        </p:spPr>
      </p:pic>
      <p:sp>
        <p:nvSpPr>
          <p:cNvPr id="2" name="Dikdörtgen 1"/>
          <p:cNvSpPr/>
          <p:nvPr/>
        </p:nvSpPr>
        <p:spPr>
          <a:xfrm>
            <a:off x="1619672" y="231835"/>
            <a:ext cx="6264695" cy="523220"/>
          </a:xfrm>
          <a:prstGeom prst="rect">
            <a:avLst/>
          </a:prstGeom>
        </p:spPr>
        <p:txBody>
          <a:bodyPr wrap="square">
            <a:spAutoFit/>
          </a:bodyPr>
          <a:lstStyle/>
          <a:p>
            <a:r>
              <a:rPr lang="tr-TR" sz="2800" b="1" dirty="0">
                <a:solidFill>
                  <a:schemeClr val="bg1"/>
                </a:solidFill>
              </a:rPr>
              <a:t>Afiş</a:t>
            </a:r>
            <a:r>
              <a:rPr lang="tr-TR" b="1" dirty="0">
                <a:solidFill>
                  <a:schemeClr val="bg1"/>
                </a:solidFill>
              </a:rPr>
              <a:t> </a:t>
            </a:r>
            <a:r>
              <a:rPr lang="tr-TR" sz="2800" b="1" dirty="0">
                <a:solidFill>
                  <a:schemeClr val="bg1"/>
                </a:solidFill>
              </a:rPr>
              <a:t>ve</a:t>
            </a:r>
            <a:r>
              <a:rPr lang="tr-TR" b="1" dirty="0">
                <a:solidFill>
                  <a:schemeClr val="bg1"/>
                </a:solidFill>
              </a:rPr>
              <a:t> </a:t>
            </a:r>
            <a:r>
              <a:rPr lang="tr-TR" sz="2800" b="1" dirty="0">
                <a:solidFill>
                  <a:schemeClr val="bg1"/>
                </a:solidFill>
              </a:rPr>
              <a:t>Slogan</a:t>
            </a:r>
            <a:r>
              <a:rPr lang="tr-TR" b="1" dirty="0">
                <a:solidFill>
                  <a:schemeClr val="bg1"/>
                </a:solidFill>
              </a:rPr>
              <a:t> </a:t>
            </a:r>
            <a:r>
              <a:rPr lang="tr-TR" sz="2800" b="1" dirty="0">
                <a:solidFill>
                  <a:schemeClr val="bg1"/>
                </a:solidFill>
              </a:rPr>
              <a:t>Çalışmalarından</a:t>
            </a:r>
            <a:r>
              <a:rPr lang="tr-TR" b="1" dirty="0">
                <a:solidFill>
                  <a:schemeClr val="bg1"/>
                </a:solidFill>
              </a:rPr>
              <a:t> </a:t>
            </a:r>
            <a:r>
              <a:rPr lang="tr-TR" sz="2800" b="1" dirty="0">
                <a:solidFill>
                  <a:schemeClr val="bg1"/>
                </a:solidFill>
              </a:rPr>
              <a:t>Örnekler </a:t>
            </a:r>
            <a:endParaRPr lang="tr-TR" sz="2800" dirty="0"/>
          </a:p>
        </p:txBody>
      </p:sp>
      <p:sp>
        <p:nvSpPr>
          <p:cNvPr id="3" name="Dikdörtgen 2"/>
          <p:cNvSpPr/>
          <p:nvPr/>
        </p:nvSpPr>
        <p:spPr>
          <a:xfrm>
            <a:off x="382781" y="1897950"/>
            <a:ext cx="2461028" cy="1200329"/>
          </a:xfrm>
          <a:prstGeom prst="rect">
            <a:avLst/>
          </a:prstGeom>
        </p:spPr>
        <p:txBody>
          <a:bodyPr wrap="square">
            <a:spAutoFit/>
          </a:bodyPr>
          <a:lstStyle/>
          <a:p>
            <a:r>
              <a:rPr lang="tr-TR" dirty="0" smtClean="0">
                <a:solidFill>
                  <a:srgbClr val="669838"/>
                </a:solidFill>
              </a:rPr>
              <a:t>Başkasının </a:t>
            </a:r>
            <a:r>
              <a:rPr lang="tr-TR" dirty="0">
                <a:solidFill>
                  <a:srgbClr val="669838"/>
                </a:solidFill>
              </a:rPr>
              <a:t>yaşamasına yardım etmeyen, yaşadığını iddia edemez. </a:t>
            </a:r>
            <a:br>
              <a:rPr lang="tr-TR" dirty="0">
                <a:solidFill>
                  <a:srgbClr val="669838"/>
                </a:solidFill>
              </a:rPr>
            </a:br>
            <a:endParaRPr lang="tr-TR" dirty="0"/>
          </a:p>
        </p:txBody>
      </p:sp>
      <p:sp>
        <p:nvSpPr>
          <p:cNvPr id="9" name="Yuvarlatılmış Dikdörtgen 8"/>
          <p:cNvSpPr/>
          <p:nvPr/>
        </p:nvSpPr>
        <p:spPr>
          <a:xfrm>
            <a:off x="382780" y="1412776"/>
            <a:ext cx="2605044" cy="1376917"/>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rgbClr val="669838"/>
                </a:solidFill>
              </a:rPr>
              <a:t>Başkasının yaşamasına </a:t>
            </a:r>
            <a:r>
              <a:rPr lang="tr-TR" dirty="0">
                <a:solidFill>
                  <a:srgbClr val="669838"/>
                </a:solidFill>
              </a:rPr>
              <a:t>yardım etmeyen, yaşadığını iddia edemez. </a:t>
            </a:r>
            <a:br>
              <a:rPr lang="tr-TR" dirty="0">
                <a:solidFill>
                  <a:srgbClr val="669838"/>
                </a:solidFill>
              </a:rPr>
            </a:br>
            <a:endParaRPr lang="tr-TR" dirty="0"/>
          </a:p>
        </p:txBody>
      </p:sp>
      <p:pic>
        <p:nvPicPr>
          <p:cNvPr id="10" name="Picture 2" descr="meb logo ile ilgili görsel sonuc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476" y="44623"/>
            <a:ext cx="922124" cy="10211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89618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772816"/>
            <a:ext cx="8229600" cy="4680520"/>
          </a:xfrm>
        </p:spPr>
        <p:txBody>
          <a:bodyPr>
            <a:normAutofit/>
          </a:bodyPr>
          <a:lstStyle/>
          <a:p>
            <a:pPr marL="0" indent="-514350" algn="just">
              <a:buNone/>
            </a:pPr>
            <a:r>
              <a:rPr lang="tr-TR" sz="2800" dirty="0" smtClean="0">
                <a:latin typeface="Times New Roman" pitchFamily="18" charset="0"/>
                <a:cs typeface="Times New Roman" pitchFamily="18" charset="0"/>
              </a:rPr>
              <a:t>	</a:t>
            </a:r>
          </a:p>
        </p:txBody>
      </p:sp>
      <p:sp>
        <p:nvSpPr>
          <p:cNvPr id="10" name="9 Slayt Numarası Yer Tutucusu"/>
          <p:cNvSpPr>
            <a:spLocks noGrp="1"/>
          </p:cNvSpPr>
          <p:nvPr>
            <p:ph type="sldNum" sz="quarter" idx="12"/>
          </p:nvPr>
        </p:nvSpPr>
        <p:spPr/>
        <p:txBody>
          <a:bodyPr/>
          <a:lstStyle/>
          <a:p>
            <a:fld id="{1002AE8C-89A5-4776-B8A4-6A83B52B81B0}" type="slidenum">
              <a:rPr lang="tr-TR" smtClean="0"/>
              <a:pPr/>
              <a:t>5</a:t>
            </a:fld>
            <a:endParaRPr lang="tr-TR" dirty="0"/>
          </a:p>
        </p:txBody>
      </p:sp>
      <p:sp>
        <p:nvSpPr>
          <p:cNvPr id="8" name="2 İçerik Yer Tutucusu"/>
          <p:cNvSpPr txBox="1">
            <a:spLocks/>
          </p:cNvSpPr>
          <p:nvPr/>
        </p:nvSpPr>
        <p:spPr>
          <a:xfrm>
            <a:off x="0" y="0"/>
            <a:ext cx="9144000" cy="980728"/>
          </a:xfrm>
          <a:prstGeom prst="rect">
            <a:avLst/>
          </a:prstGeom>
          <a:solidFill>
            <a:srgbClr val="C00000"/>
          </a:solidFill>
        </p:spPr>
        <p:txBody>
          <a:bodyPr vert="horz" lIns="91440" tIns="45720" rIns="91440" bIns="45720" rtlCol="0" anchor="ctr" anchorCtr="0">
            <a:noAutofit/>
          </a:bodyPr>
          <a:lstStyle/>
          <a:p>
            <a:pPr algn="ctr"/>
            <a:endParaRPr lang="tr-TR" sz="2800" b="1" dirty="0">
              <a:solidFill>
                <a:schemeClr val="bg1"/>
              </a:solidFill>
            </a:endParaRPr>
          </a:p>
        </p:txBody>
      </p:sp>
      <p:pic>
        <p:nvPicPr>
          <p:cNvPr id="9" name="Picture 2" descr="http://www.meb.gov.tr/webmaster/mebwebmaster/MEBlogo.jpg"/>
          <p:cNvPicPr>
            <a:picLocks noChangeAspect="1" noChangeArrowheads="1"/>
          </p:cNvPicPr>
          <p:nvPr/>
        </p:nvPicPr>
        <p:blipFill>
          <a:blip r:embed="rId3" cstate="print"/>
          <a:srcRect/>
          <a:stretch>
            <a:fillRect/>
          </a:stretch>
        </p:blipFill>
        <p:spPr bwMode="auto">
          <a:xfrm>
            <a:off x="251521" y="116636"/>
            <a:ext cx="720080" cy="714899"/>
          </a:xfrm>
          <a:prstGeom prst="rect">
            <a:avLst/>
          </a:prstGeom>
          <a:noFill/>
        </p:spPr>
      </p:pic>
      <p:sp>
        <p:nvSpPr>
          <p:cNvPr id="6" name="5 Metin kutusu"/>
          <p:cNvSpPr txBox="1"/>
          <p:nvPr/>
        </p:nvSpPr>
        <p:spPr>
          <a:xfrm>
            <a:off x="107952" y="243252"/>
            <a:ext cx="8918575" cy="461665"/>
          </a:xfrm>
          <a:prstGeom prst="rect">
            <a:avLst/>
          </a:prstGeom>
          <a:noFill/>
        </p:spPr>
        <p:txBody>
          <a:bodyPr wrap="square">
            <a:spAutoFit/>
          </a:bodyPr>
          <a:lstStyle/>
          <a:p>
            <a:pPr algn="ctr" fontAlgn="auto">
              <a:spcBef>
                <a:spcPts val="0"/>
              </a:spcBef>
              <a:spcAft>
                <a:spcPts val="0"/>
              </a:spcAft>
              <a:defRPr/>
            </a:pPr>
            <a:r>
              <a:rPr lang="tr-TR" sz="2400" b="1" dirty="0" smtClean="0">
                <a:solidFill>
                  <a:schemeClr val="bg1"/>
                </a:solidFill>
              </a:rPr>
              <a:t>PROJENİN UYGULANMASI</a:t>
            </a:r>
            <a:endParaRPr lang="tr-TR" sz="2400" b="1" dirty="0">
              <a:solidFill>
                <a:schemeClr val="bg1"/>
              </a:solidFill>
            </a:endParaRPr>
          </a:p>
        </p:txBody>
      </p:sp>
      <p:sp>
        <p:nvSpPr>
          <p:cNvPr id="4" name="Dikdörtgen 3"/>
          <p:cNvSpPr/>
          <p:nvPr/>
        </p:nvSpPr>
        <p:spPr>
          <a:xfrm>
            <a:off x="539116" y="1124748"/>
            <a:ext cx="7560840" cy="830997"/>
          </a:xfrm>
          <a:prstGeom prst="rect">
            <a:avLst/>
          </a:prstGeom>
        </p:spPr>
        <p:txBody>
          <a:bodyPr wrap="square">
            <a:spAutoFit/>
          </a:bodyPr>
          <a:lstStyle/>
          <a:p>
            <a:pPr algn="just"/>
            <a:r>
              <a:rPr lang="tr-TR" sz="2400" dirty="0"/>
              <a:t>Millî Eğitim Bakanlığı Eğitim Kurumları Sosyal Etkinlikler Yönetmeliğinde </a:t>
            </a:r>
            <a:r>
              <a:rPr lang="tr-TR" sz="2400" b="1" dirty="0" smtClean="0">
                <a:solidFill>
                  <a:srgbClr val="FF0000"/>
                </a:solidFill>
              </a:rPr>
              <a:t>Toplum Hizmeti</a:t>
            </a:r>
            <a:r>
              <a:rPr lang="tr-TR" sz="2400" dirty="0" smtClean="0"/>
              <a:t>;</a:t>
            </a:r>
            <a:endParaRPr lang="tr-TR" sz="2400" dirty="0"/>
          </a:p>
        </p:txBody>
      </p:sp>
      <p:sp>
        <p:nvSpPr>
          <p:cNvPr id="2" name="Dikdörtgen 1"/>
          <p:cNvSpPr/>
          <p:nvPr/>
        </p:nvSpPr>
        <p:spPr>
          <a:xfrm>
            <a:off x="251523" y="1268761"/>
            <a:ext cx="8775004" cy="2074414"/>
          </a:xfrm>
          <a:prstGeom prst="rect">
            <a:avLst/>
          </a:prstGeom>
        </p:spPr>
        <p:txBody>
          <a:bodyPr wrap="square">
            <a:spAutoFit/>
          </a:bodyPr>
          <a:lstStyle/>
          <a:p>
            <a:pPr algn="just">
              <a:lnSpc>
                <a:spcPct val="115000"/>
              </a:lnSpc>
            </a:pPr>
            <a:endParaRPr lang="tr-TR" sz="2000" dirty="0" smtClean="0">
              <a:solidFill>
                <a:schemeClr val="accent6">
                  <a:lumMod val="75000"/>
                </a:schemeClr>
              </a:solidFill>
              <a:ea typeface="Times New Roman"/>
              <a:cs typeface="Times New Roman"/>
            </a:endParaRPr>
          </a:p>
          <a:p>
            <a:pPr lvl="0" algn="just">
              <a:lnSpc>
                <a:spcPct val="115000"/>
              </a:lnSpc>
            </a:pPr>
            <a:endParaRPr lang="tr-TR" sz="2000" dirty="0" smtClean="0">
              <a:ea typeface="Times New Roman"/>
              <a:cs typeface="Times New Roman"/>
            </a:endParaRPr>
          </a:p>
          <a:p>
            <a:pPr lvl="0" algn="just">
              <a:lnSpc>
                <a:spcPct val="115000"/>
              </a:lnSpc>
            </a:pPr>
            <a:endParaRPr lang="tr-TR" dirty="0" smtClean="0">
              <a:ea typeface="Times New Roman"/>
              <a:cs typeface="Times New Roman"/>
            </a:endParaRPr>
          </a:p>
          <a:p>
            <a:pPr lvl="0" algn="just">
              <a:lnSpc>
                <a:spcPct val="115000"/>
              </a:lnSpc>
            </a:pPr>
            <a:endParaRPr lang="tr-TR" dirty="0" smtClean="0">
              <a:ea typeface="Times New Roman"/>
              <a:cs typeface="Times New Roman"/>
            </a:endParaRPr>
          </a:p>
          <a:p>
            <a:pPr lvl="0" algn="just">
              <a:lnSpc>
                <a:spcPct val="115000"/>
              </a:lnSpc>
            </a:pPr>
            <a:endParaRPr lang="tr-TR" dirty="0" smtClean="0">
              <a:ea typeface="Times New Roman"/>
              <a:cs typeface="Times New Roman"/>
            </a:endParaRPr>
          </a:p>
          <a:p>
            <a:pPr lvl="0" algn="just">
              <a:lnSpc>
                <a:spcPct val="115000"/>
              </a:lnSpc>
            </a:pPr>
            <a:endParaRPr lang="tr-TR" dirty="0">
              <a:ea typeface="Times New Roman"/>
              <a:cs typeface="Times New Roman"/>
            </a:endParaRPr>
          </a:p>
        </p:txBody>
      </p:sp>
      <p:sp>
        <p:nvSpPr>
          <p:cNvPr id="5" name="Dikdörtgen 4"/>
          <p:cNvSpPr/>
          <p:nvPr/>
        </p:nvSpPr>
        <p:spPr>
          <a:xfrm>
            <a:off x="539116" y="2413338"/>
            <a:ext cx="8065332" cy="3416320"/>
          </a:xfrm>
          <a:prstGeom prst="rect">
            <a:avLst/>
          </a:prstGeom>
        </p:spPr>
        <p:txBody>
          <a:bodyPr wrap="square">
            <a:spAutoFit/>
          </a:bodyPr>
          <a:lstStyle/>
          <a:p>
            <a:pPr algn="just"/>
            <a:r>
              <a:rPr lang="tr-TR" sz="2400" dirty="0" smtClean="0">
                <a:solidFill>
                  <a:srgbClr val="00B050"/>
                </a:solidFill>
              </a:rPr>
              <a:t>«</a:t>
            </a:r>
            <a:r>
              <a:rPr lang="tr-TR" sz="2400" dirty="0" smtClean="0"/>
              <a:t>Öğrencilerin</a:t>
            </a:r>
            <a:r>
              <a:rPr lang="tr-TR" sz="2400" dirty="0"/>
              <a:t>; kendilerine, ailelerine ve topluma karşı saygılı, </a:t>
            </a:r>
            <a:r>
              <a:rPr lang="tr-TR" sz="2400" b="1" dirty="0">
                <a:solidFill>
                  <a:srgbClr val="FF0000"/>
                </a:solidFill>
              </a:rPr>
              <a:t>çevreye ve toplumsal sorunlara duyarlı</a:t>
            </a:r>
            <a:r>
              <a:rPr lang="tr-TR" sz="2400" dirty="0"/>
              <a:t>, </a:t>
            </a:r>
            <a:r>
              <a:rPr lang="tr-TR" sz="2400" b="1" dirty="0">
                <a:solidFill>
                  <a:srgbClr val="FF0000"/>
                </a:solidFill>
              </a:rPr>
              <a:t>sorun çözen</a:t>
            </a:r>
            <a:r>
              <a:rPr lang="tr-TR" sz="2400" dirty="0"/>
              <a:t>, resmî ve özel kurumlar ve sivil toplum kuruluşlarıyla iş birliği içinde </a:t>
            </a:r>
            <a:r>
              <a:rPr lang="tr-TR" sz="2400" b="1" dirty="0">
                <a:solidFill>
                  <a:srgbClr val="FF0000"/>
                </a:solidFill>
              </a:rPr>
              <a:t>çalışma becerileri gelişmiş </a:t>
            </a:r>
            <a:r>
              <a:rPr lang="tr-TR" sz="2400" dirty="0"/>
              <a:t>bireyler olarak yetişmeleri amacıyla gönüllü </a:t>
            </a:r>
            <a:r>
              <a:rPr lang="tr-TR" sz="2400" b="1" dirty="0">
                <a:solidFill>
                  <a:srgbClr val="FF0000"/>
                </a:solidFill>
              </a:rPr>
              <a:t>toplum hizmeti </a:t>
            </a:r>
            <a:r>
              <a:rPr lang="tr-TR" sz="2400" dirty="0"/>
              <a:t>çalışmaları </a:t>
            </a:r>
            <a:r>
              <a:rPr lang="tr-TR" sz="2400" dirty="0" smtClean="0"/>
              <a:t>yürütülür</a:t>
            </a:r>
            <a:r>
              <a:rPr lang="tr-TR" sz="2400" dirty="0" smtClean="0">
                <a:solidFill>
                  <a:srgbClr val="00B050"/>
                </a:solidFill>
              </a:rPr>
              <a:t>»</a:t>
            </a:r>
          </a:p>
          <a:p>
            <a:pPr algn="just"/>
            <a:endParaRPr lang="tr-TR" sz="2400" dirty="0">
              <a:latin typeface="Times New Roman" panose="02020603050405020304" pitchFamily="18" charset="0"/>
              <a:cs typeface="Times New Roman" panose="02020603050405020304" pitchFamily="18" charset="0"/>
            </a:endParaRPr>
          </a:p>
          <a:p>
            <a:pPr algn="just"/>
            <a:r>
              <a:rPr lang="tr-TR" sz="2400" dirty="0" smtClean="0">
                <a:latin typeface="Times New Roman" panose="02020603050405020304" pitchFamily="18" charset="0"/>
                <a:cs typeface="Times New Roman" panose="02020603050405020304" pitchFamily="18" charset="0"/>
              </a:rPr>
              <a:t>Şeklinde tanımlanmıştır.</a:t>
            </a:r>
          </a:p>
          <a:p>
            <a:pPr algn="just"/>
            <a:endParaRPr lang="tr-TR" sz="2400" dirty="0">
              <a:latin typeface="Times New Roman" panose="02020603050405020304" pitchFamily="18" charset="0"/>
              <a:cs typeface="Times New Roman" panose="02020603050405020304" pitchFamily="18" charset="0"/>
            </a:endParaRPr>
          </a:p>
          <a:p>
            <a:pPr algn="just"/>
            <a:r>
              <a:rPr lang="tr-TR" sz="2400" b="1" dirty="0" smtClean="0">
                <a:solidFill>
                  <a:srgbClr val="FF0000"/>
                </a:solidFill>
                <a:latin typeface="Times New Roman" panose="02020603050405020304" pitchFamily="18" charset="0"/>
                <a:cs typeface="Times New Roman" panose="02020603050405020304" pitchFamily="18" charset="0"/>
              </a:rPr>
              <a:t>Bu  proje toplum hizmeti çalışması olarak yürütülmektedir.</a:t>
            </a:r>
            <a:endParaRPr lang="tr-TR" sz="2400" b="1" dirty="0">
              <a:solidFill>
                <a:srgbClr val="FF0000"/>
              </a:solidFill>
              <a:latin typeface="Times New Roman" panose="02020603050405020304" pitchFamily="18" charset="0"/>
              <a:cs typeface="Times New Roman" panose="02020603050405020304" pitchFamily="18" charset="0"/>
            </a:endParaRPr>
          </a:p>
        </p:txBody>
      </p:sp>
      <p:pic>
        <p:nvPicPr>
          <p:cNvPr id="11" name="Picture 2" descr="meb logo ile ilgili görsel sonucu"/>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2653" y="83780"/>
            <a:ext cx="738948" cy="7389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78422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2 İçerik Yer Tutucusu"/>
          <p:cNvSpPr txBox="1">
            <a:spLocks/>
          </p:cNvSpPr>
          <p:nvPr/>
        </p:nvSpPr>
        <p:spPr>
          <a:xfrm>
            <a:off x="0" y="0"/>
            <a:ext cx="9144000" cy="980728"/>
          </a:xfrm>
          <a:prstGeom prst="rect">
            <a:avLst/>
          </a:prstGeom>
          <a:solidFill>
            <a:srgbClr val="C00000"/>
          </a:solidFill>
        </p:spPr>
        <p:txBody>
          <a:bodyPr vert="horz" lIns="91440" tIns="45720" rIns="91440" bIns="45720" rtlCol="0" anchor="ctr" anchorCtr="0">
            <a:noAutofit/>
          </a:bodyPr>
          <a:lstStyle/>
          <a:p>
            <a:pPr algn="ctr"/>
            <a:endParaRPr lang="tr-TR" sz="2800" b="1" dirty="0">
              <a:solidFill>
                <a:schemeClr val="bg1"/>
              </a:solidFill>
            </a:endParaRPr>
          </a:p>
        </p:txBody>
      </p:sp>
      <p:pic>
        <p:nvPicPr>
          <p:cNvPr id="9" name="Picture 2" descr="http://www.meb.gov.tr/webmaster/mebwebmaster/MEBlogo.jpg"/>
          <p:cNvPicPr>
            <a:picLocks noChangeAspect="1" noChangeArrowheads="1"/>
          </p:cNvPicPr>
          <p:nvPr/>
        </p:nvPicPr>
        <p:blipFill>
          <a:blip r:embed="rId3" cstate="print"/>
          <a:srcRect/>
          <a:stretch>
            <a:fillRect/>
          </a:stretch>
        </p:blipFill>
        <p:spPr bwMode="auto">
          <a:xfrm>
            <a:off x="251521" y="116636"/>
            <a:ext cx="720080" cy="714899"/>
          </a:xfrm>
          <a:prstGeom prst="rect">
            <a:avLst/>
          </a:prstGeom>
          <a:noFill/>
        </p:spPr>
      </p:pic>
      <p:sp>
        <p:nvSpPr>
          <p:cNvPr id="6" name="5 Metin kutusu"/>
          <p:cNvSpPr txBox="1"/>
          <p:nvPr/>
        </p:nvSpPr>
        <p:spPr>
          <a:xfrm>
            <a:off x="107952" y="243252"/>
            <a:ext cx="8918575" cy="461665"/>
          </a:xfrm>
          <a:prstGeom prst="rect">
            <a:avLst/>
          </a:prstGeom>
          <a:noFill/>
        </p:spPr>
        <p:txBody>
          <a:bodyPr wrap="square">
            <a:spAutoFit/>
          </a:bodyPr>
          <a:lstStyle/>
          <a:p>
            <a:pPr algn="ctr" fontAlgn="auto">
              <a:spcBef>
                <a:spcPts val="0"/>
              </a:spcBef>
              <a:spcAft>
                <a:spcPts val="0"/>
              </a:spcAft>
              <a:defRPr/>
            </a:pPr>
            <a:r>
              <a:rPr lang="tr-TR" sz="2400" b="1" dirty="0" smtClean="0">
                <a:solidFill>
                  <a:schemeClr val="bg1"/>
                </a:solidFill>
              </a:rPr>
              <a:t>PROJENİN UYGULANMASI</a:t>
            </a:r>
            <a:endParaRPr lang="tr-TR" sz="2400" b="1" dirty="0">
              <a:solidFill>
                <a:schemeClr val="bg1"/>
              </a:solidFill>
            </a:endParaRPr>
          </a:p>
        </p:txBody>
      </p:sp>
      <p:sp>
        <p:nvSpPr>
          <p:cNvPr id="2" name="Dikdörtgen 1"/>
          <p:cNvSpPr/>
          <p:nvPr/>
        </p:nvSpPr>
        <p:spPr>
          <a:xfrm>
            <a:off x="251523" y="1268761"/>
            <a:ext cx="8775004" cy="2074414"/>
          </a:xfrm>
          <a:prstGeom prst="rect">
            <a:avLst/>
          </a:prstGeom>
        </p:spPr>
        <p:txBody>
          <a:bodyPr wrap="square">
            <a:spAutoFit/>
          </a:bodyPr>
          <a:lstStyle/>
          <a:p>
            <a:pPr algn="just">
              <a:lnSpc>
                <a:spcPct val="115000"/>
              </a:lnSpc>
            </a:pPr>
            <a:endParaRPr lang="tr-TR" sz="2000" dirty="0" smtClean="0">
              <a:solidFill>
                <a:schemeClr val="accent6">
                  <a:lumMod val="75000"/>
                </a:schemeClr>
              </a:solidFill>
              <a:ea typeface="Times New Roman"/>
              <a:cs typeface="Times New Roman"/>
            </a:endParaRPr>
          </a:p>
          <a:p>
            <a:pPr lvl="0" algn="just">
              <a:lnSpc>
                <a:spcPct val="115000"/>
              </a:lnSpc>
            </a:pPr>
            <a:endParaRPr lang="tr-TR" sz="2000" dirty="0" smtClean="0">
              <a:ea typeface="Times New Roman"/>
              <a:cs typeface="Times New Roman"/>
            </a:endParaRPr>
          </a:p>
          <a:p>
            <a:pPr lvl="0" algn="just">
              <a:lnSpc>
                <a:spcPct val="115000"/>
              </a:lnSpc>
            </a:pPr>
            <a:endParaRPr lang="tr-TR" dirty="0" smtClean="0">
              <a:ea typeface="Times New Roman"/>
              <a:cs typeface="Times New Roman"/>
            </a:endParaRPr>
          </a:p>
          <a:p>
            <a:pPr lvl="0" algn="just">
              <a:lnSpc>
                <a:spcPct val="115000"/>
              </a:lnSpc>
            </a:pPr>
            <a:endParaRPr lang="tr-TR" dirty="0" smtClean="0">
              <a:ea typeface="Times New Roman"/>
              <a:cs typeface="Times New Roman"/>
            </a:endParaRPr>
          </a:p>
          <a:p>
            <a:pPr lvl="0" algn="just">
              <a:lnSpc>
                <a:spcPct val="115000"/>
              </a:lnSpc>
            </a:pPr>
            <a:endParaRPr lang="tr-TR" dirty="0" smtClean="0">
              <a:ea typeface="Times New Roman"/>
              <a:cs typeface="Times New Roman"/>
            </a:endParaRPr>
          </a:p>
          <a:p>
            <a:pPr lvl="0" algn="just">
              <a:lnSpc>
                <a:spcPct val="115000"/>
              </a:lnSpc>
            </a:pPr>
            <a:endParaRPr lang="tr-TR" dirty="0">
              <a:ea typeface="Times New Roman"/>
              <a:cs typeface="Times New Roman"/>
            </a:endParaRPr>
          </a:p>
        </p:txBody>
      </p:sp>
      <p:sp>
        <p:nvSpPr>
          <p:cNvPr id="5" name="Dikdörtgen 4"/>
          <p:cNvSpPr/>
          <p:nvPr/>
        </p:nvSpPr>
        <p:spPr>
          <a:xfrm>
            <a:off x="534573" y="1635015"/>
            <a:ext cx="8065332" cy="4524315"/>
          </a:xfrm>
          <a:prstGeom prst="rect">
            <a:avLst/>
          </a:prstGeom>
        </p:spPr>
        <p:txBody>
          <a:bodyPr wrap="square">
            <a:spAutoFit/>
          </a:bodyPr>
          <a:lstStyle/>
          <a:p>
            <a:pPr algn="just"/>
            <a:r>
              <a:rPr lang="tr-TR" sz="2400" dirty="0" smtClean="0">
                <a:latin typeface="Times New Roman" panose="02020603050405020304" pitchFamily="18" charset="0"/>
                <a:cs typeface="Times New Roman" panose="02020603050405020304" pitchFamily="18" charset="0"/>
              </a:rPr>
              <a:t>Proje kapsamında yardım yapılacak kişi ya da kişilerin </a:t>
            </a:r>
            <a:r>
              <a:rPr lang="tr-TR" sz="2400" b="1" dirty="0" smtClean="0">
                <a:solidFill>
                  <a:srgbClr val="FF0000"/>
                </a:solidFill>
                <a:latin typeface="Times New Roman" panose="02020603050405020304" pitchFamily="18" charset="0"/>
                <a:cs typeface="Times New Roman" panose="02020603050405020304" pitchFamily="18" charset="0"/>
              </a:rPr>
              <a:t>izni alınmıştır.</a:t>
            </a:r>
            <a:endParaRPr lang="tr-TR" sz="2400" dirty="0" smtClean="0">
              <a:latin typeface="Times New Roman" panose="02020603050405020304" pitchFamily="18" charset="0"/>
              <a:cs typeface="Times New Roman" panose="02020603050405020304" pitchFamily="18" charset="0"/>
            </a:endParaRPr>
          </a:p>
          <a:p>
            <a:pPr algn="just"/>
            <a:endParaRPr lang="tr-TR" sz="2400" dirty="0" smtClean="0">
              <a:latin typeface="Times New Roman" panose="02020603050405020304" pitchFamily="18" charset="0"/>
              <a:cs typeface="Times New Roman" panose="02020603050405020304" pitchFamily="18" charset="0"/>
            </a:endParaRPr>
          </a:p>
          <a:p>
            <a:pPr algn="just"/>
            <a:r>
              <a:rPr lang="tr-TR" sz="2400" dirty="0" smtClean="0">
                <a:latin typeface="Times New Roman" panose="02020603050405020304" pitchFamily="18" charset="0"/>
                <a:cs typeface="Times New Roman" panose="02020603050405020304" pitchFamily="18" charset="0"/>
              </a:rPr>
              <a:t>Projede görev alacak </a:t>
            </a:r>
            <a:r>
              <a:rPr lang="tr-TR" sz="2400" b="1" dirty="0" smtClean="0">
                <a:solidFill>
                  <a:srgbClr val="FF0000"/>
                </a:solidFill>
                <a:latin typeface="Times New Roman" panose="02020603050405020304" pitchFamily="18" charset="0"/>
                <a:cs typeface="Times New Roman" panose="02020603050405020304" pitchFamily="18" charset="0"/>
              </a:rPr>
              <a:t>gönüllü</a:t>
            </a:r>
            <a:r>
              <a:rPr lang="tr-TR" sz="2400" dirty="0" smtClean="0">
                <a:latin typeface="Times New Roman" panose="02020603050405020304" pitchFamily="18" charset="0"/>
                <a:cs typeface="Times New Roman" panose="02020603050405020304" pitchFamily="18" charset="0"/>
              </a:rPr>
              <a:t> </a:t>
            </a:r>
            <a:r>
              <a:rPr lang="tr-TR" sz="2400" b="1" dirty="0" smtClean="0">
                <a:solidFill>
                  <a:srgbClr val="FF0000"/>
                </a:solidFill>
                <a:latin typeface="Times New Roman" panose="02020603050405020304" pitchFamily="18" charset="0"/>
                <a:cs typeface="Times New Roman" panose="02020603050405020304" pitchFamily="18" charset="0"/>
              </a:rPr>
              <a:t>öğrencilerin ailelerinden de </a:t>
            </a:r>
            <a:r>
              <a:rPr lang="tr-TR" sz="2400" dirty="0" smtClean="0">
                <a:latin typeface="Times New Roman" panose="02020603050405020304" pitchFamily="18" charset="0"/>
                <a:cs typeface="Times New Roman" panose="02020603050405020304" pitchFamily="18" charset="0"/>
              </a:rPr>
              <a:t>aynı şekilde izin alınmıştır.</a:t>
            </a:r>
          </a:p>
          <a:p>
            <a:pPr algn="just"/>
            <a:endParaRPr lang="tr-TR" sz="2400" dirty="0">
              <a:latin typeface="Times New Roman" panose="02020603050405020304" pitchFamily="18" charset="0"/>
              <a:cs typeface="Times New Roman" panose="02020603050405020304" pitchFamily="18" charset="0"/>
            </a:endParaRPr>
          </a:p>
          <a:p>
            <a:pPr algn="just"/>
            <a:r>
              <a:rPr lang="tr-TR" sz="2400" dirty="0" smtClean="0">
                <a:latin typeface="Times New Roman" panose="02020603050405020304" pitchFamily="18" charset="0"/>
                <a:cs typeface="Times New Roman" panose="02020603050405020304" pitchFamily="18" charset="0"/>
              </a:rPr>
              <a:t>Öğrenciler çalışma yerlerine götürülüp getirilirken </a:t>
            </a:r>
            <a:r>
              <a:rPr lang="tr-TR" sz="2400" b="1" dirty="0" smtClean="0">
                <a:solidFill>
                  <a:srgbClr val="FF0000"/>
                </a:solidFill>
                <a:latin typeface="Times New Roman" panose="02020603050405020304" pitchFamily="18" charset="0"/>
                <a:cs typeface="Times New Roman" panose="02020603050405020304" pitchFamily="18" charset="0"/>
              </a:rPr>
              <a:t>iş sağlığı ve güvenliği</a:t>
            </a:r>
            <a:r>
              <a:rPr lang="tr-TR" sz="2400" dirty="0" smtClean="0">
                <a:latin typeface="Times New Roman" panose="02020603050405020304" pitchFamily="18" charset="0"/>
                <a:cs typeface="Times New Roman" panose="02020603050405020304" pitchFamily="18" charset="0"/>
              </a:rPr>
              <a:t> kurallarına uyularak, </a:t>
            </a:r>
            <a:r>
              <a:rPr lang="tr-TR" sz="2400" b="1" dirty="0" smtClean="0">
                <a:solidFill>
                  <a:srgbClr val="FF0000"/>
                </a:solidFill>
                <a:latin typeface="Times New Roman" panose="02020603050405020304" pitchFamily="18" charset="0"/>
                <a:cs typeface="Times New Roman" panose="02020603050405020304" pitchFamily="18" charset="0"/>
              </a:rPr>
              <a:t>iş kazası ve meslek hastalıklarına karşı sigortalanmaları </a:t>
            </a:r>
            <a:r>
              <a:rPr lang="tr-TR" sz="2400" dirty="0" smtClean="0">
                <a:latin typeface="Times New Roman" panose="02020603050405020304" pitchFamily="18" charset="0"/>
                <a:cs typeface="Times New Roman" panose="02020603050405020304" pitchFamily="18" charset="0"/>
              </a:rPr>
              <a:t>sağlanmıştır. </a:t>
            </a:r>
          </a:p>
          <a:p>
            <a:pPr algn="just"/>
            <a:endParaRPr lang="tr-TR" sz="2400" dirty="0">
              <a:latin typeface="Times New Roman" panose="02020603050405020304" pitchFamily="18" charset="0"/>
              <a:cs typeface="Times New Roman" panose="02020603050405020304" pitchFamily="18" charset="0"/>
            </a:endParaRPr>
          </a:p>
          <a:p>
            <a:pPr algn="just"/>
            <a:r>
              <a:rPr lang="tr-TR" sz="2400" dirty="0" smtClean="0">
                <a:latin typeface="Times New Roman" panose="02020603050405020304" pitchFamily="18" charset="0"/>
                <a:cs typeface="Times New Roman" panose="02020603050405020304" pitchFamily="18" charset="0"/>
              </a:rPr>
              <a:t>Proje kapsamında yapılacak çalışmaların süresi </a:t>
            </a:r>
            <a:r>
              <a:rPr lang="tr-TR" sz="2400" b="1" dirty="0" smtClean="0">
                <a:solidFill>
                  <a:srgbClr val="FF0000"/>
                </a:solidFill>
                <a:latin typeface="Times New Roman" panose="02020603050405020304" pitchFamily="18" charset="0"/>
                <a:cs typeface="Times New Roman" panose="02020603050405020304" pitchFamily="18" charset="0"/>
              </a:rPr>
              <a:t>beceri eğitimi </a:t>
            </a:r>
            <a:r>
              <a:rPr lang="tr-TR" sz="2400" dirty="0" smtClean="0">
                <a:latin typeface="Times New Roman" panose="02020603050405020304" pitchFamily="18" charset="0"/>
                <a:cs typeface="Times New Roman" panose="02020603050405020304" pitchFamily="18" charset="0"/>
              </a:rPr>
              <a:t>veya </a:t>
            </a:r>
            <a:r>
              <a:rPr lang="tr-TR" sz="2400" b="1" dirty="0" smtClean="0">
                <a:solidFill>
                  <a:srgbClr val="FF0000"/>
                </a:solidFill>
                <a:latin typeface="Times New Roman" panose="02020603050405020304" pitchFamily="18" charset="0"/>
                <a:cs typeface="Times New Roman" panose="02020603050405020304" pitchFamily="18" charset="0"/>
              </a:rPr>
              <a:t>staj sürelerine</a:t>
            </a:r>
            <a:r>
              <a:rPr lang="tr-TR" sz="2400" dirty="0" smtClean="0">
                <a:latin typeface="Times New Roman" panose="02020603050405020304" pitchFamily="18" charset="0"/>
                <a:cs typeface="Times New Roman" panose="02020603050405020304" pitchFamily="18" charset="0"/>
              </a:rPr>
              <a:t> dahil edilmiştir.</a:t>
            </a:r>
            <a:endParaRPr lang="tr-TR" sz="2400" dirty="0">
              <a:latin typeface="Times New Roman" panose="02020603050405020304" pitchFamily="18" charset="0"/>
              <a:cs typeface="Times New Roman" panose="02020603050405020304" pitchFamily="18" charset="0"/>
            </a:endParaRPr>
          </a:p>
        </p:txBody>
      </p:sp>
      <p:pic>
        <p:nvPicPr>
          <p:cNvPr id="7" name="Picture 2" descr="meb logo ile ilgili görsel sonucu"/>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2653" y="83780"/>
            <a:ext cx="738948" cy="7389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45250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2 İçerik Yer Tutucusu"/>
          <p:cNvSpPr txBox="1">
            <a:spLocks/>
          </p:cNvSpPr>
          <p:nvPr/>
        </p:nvSpPr>
        <p:spPr>
          <a:xfrm>
            <a:off x="0" y="0"/>
            <a:ext cx="9144000" cy="980728"/>
          </a:xfrm>
          <a:prstGeom prst="rect">
            <a:avLst/>
          </a:prstGeom>
          <a:solidFill>
            <a:srgbClr val="C00000"/>
          </a:solidFill>
        </p:spPr>
        <p:txBody>
          <a:bodyPr vert="horz" lIns="91440" tIns="45720" rIns="91440" bIns="45720" rtlCol="0" anchor="ctr" anchorCtr="0">
            <a:noAutofit/>
          </a:bodyPr>
          <a:lstStyle/>
          <a:p>
            <a:pPr algn="ctr"/>
            <a:endParaRPr lang="tr-TR" sz="2800" b="1" dirty="0">
              <a:solidFill>
                <a:schemeClr val="bg1"/>
              </a:solidFill>
            </a:endParaRPr>
          </a:p>
        </p:txBody>
      </p:sp>
      <p:pic>
        <p:nvPicPr>
          <p:cNvPr id="9" name="Picture 2" descr="http://www.meb.gov.tr/webmaster/mebwebmaster/MEBlogo.jpg"/>
          <p:cNvPicPr>
            <a:picLocks noChangeAspect="1" noChangeArrowheads="1"/>
          </p:cNvPicPr>
          <p:nvPr/>
        </p:nvPicPr>
        <p:blipFill>
          <a:blip r:embed="rId3" cstate="print"/>
          <a:srcRect/>
          <a:stretch>
            <a:fillRect/>
          </a:stretch>
        </p:blipFill>
        <p:spPr bwMode="auto">
          <a:xfrm>
            <a:off x="251521" y="116636"/>
            <a:ext cx="720080" cy="714899"/>
          </a:xfrm>
          <a:prstGeom prst="rect">
            <a:avLst/>
          </a:prstGeom>
          <a:noFill/>
        </p:spPr>
      </p:pic>
      <p:sp>
        <p:nvSpPr>
          <p:cNvPr id="6" name="5 Metin kutusu"/>
          <p:cNvSpPr txBox="1"/>
          <p:nvPr/>
        </p:nvSpPr>
        <p:spPr>
          <a:xfrm>
            <a:off x="107952" y="243252"/>
            <a:ext cx="8918575" cy="461665"/>
          </a:xfrm>
          <a:prstGeom prst="rect">
            <a:avLst/>
          </a:prstGeom>
          <a:noFill/>
        </p:spPr>
        <p:txBody>
          <a:bodyPr wrap="square">
            <a:spAutoFit/>
          </a:bodyPr>
          <a:lstStyle/>
          <a:p>
            <a:pPr algn="ctr" fontAlgn="auto">
              <a:spcBef>
                <a:spcPts val="0"/>
              </a:spcBef>
              <a:spcAft>
                <a:spcPts val="0"/>
              </a:spcAft>
              <a:defRPr/>
            </a:pPr>
            <a:r>
              <a:rPr lang="tr-TR" sz="2400" b="1" dirty="0" smtClean="0">
                <a:solidFill>
                  <a:schemeClr val="bg1"/>
                </a:solidFill>
              </a:rPr>
              <a:t>PROJENİN UYGULANMASI</a:t>
            </a:r>
            <a:endParaRPr lang="tr-TR" sz="2400" b="1" dirty="0">
              <a:solidFill>
                <a:schemeClr val="bg1"/>
              </a:solidFill>
            </a:endParaRPr>
          </a:p>
        </p:txBody>
      </p:sp>
      <p:sp>
        <p:nvSpPr>
          <p:cNvPr id="4" name="Dikdörtgen 3"/>
          <p:cNvSpPr/>
          <p:nvPr/>
        </p:nvSpPr>
        <p:spPr>
          <a:xfrm>
            <a:off x="539334" y="1268761"/>
            <a:ext cx="8065332" cy="830997"/>
          </a:xfrm>
          <a:prstGeom prst="rect">
            <a:avLst/>
          </a:prstGeom>
        </p:spPr>
        <p:txBody>
          <a:bodyPr wrap="square">
            <a:spAutoFit/>
          </a:bodyPr>
          <a:lstStyle/>
          <a:p>
            <a:pPr algn="just"/>
            <a:r>
              <a:rPr lang="tr-TR" sz="2400" dirty="0" smtClean="0"/>
              <a:t>Çalışmalar,  </a:t>
            </a:r>
            <a:r>
              <a:rPr lang="tr-TR" sz="2400" dirty="0" smtClean="0">
                <a:solidFill>
                  <a:srgbClr val="00B050"/>
                </a:solidFill>
              </a:rPr>
              <a:t>21.12.2017 tarih ve 22054899 </a:t>
            </a:r>
            <a:r>
              <a:rPr lang="tr-TR" sz="2400" dirty="0" smtClean="0"/>
              <a:t>sayılı </a:t>
            </a:r>
            <a:r>
              <a:rPr lang="tr-TR" sz="2400" b="1" dirty="0" smtClean="0">
                <a:solidFill>
                  <a:srgbClr val="FF0000"/>
                </a:solidFill>
              </a:rPr>
              <a:t>Makam Onayı </a:t>
            </a:r>
            <a:r>
              <a:rPr lang="tr-TR" sz="2400" dirty="0" smtClean="0"/>
              <a:t>ile başlatılmıştır.</a:t>
            </a:r>
            <a:endParaRPr lang="tr-TR" sz="2400" dirty="0"/>
          </a:p>
        </p:txBody>
      </p:sp>
      <p:sp>
        <p:nvSpPr>
          <p:cNvPr id="2" name="Dikdörtgen 1"/>
          <p:cNvSpPr/>
          <p:nvPr/>
        </p:nvSpPr>
        <p:spPr>
          <a:xfrm>
            <a:off x="251523" y="1268761"/>
            <a:ext cx="8775004" cy="2074414"/>
          </a:xfrm>
          <a:prstGeom prst="rect">
            <a:avLst/>
          </a:prstGeom>
        </p:spPr>
        <p:txBody>
          <a:bodyPr wrap="square">
            <a:spAutoFit/>
          </a:bodyPr>
          <a:lstStyle/>
          <a:p>
            <a:pPr algn="just">
              <a:lnSpc>
                <a:spcPct val="115000"/>
              </a:lnSpc>
            </a:pPr>
            <a:endParaRPr lang="tr-TR" sz="2000" dirty="0" smtClean="0">
              <a:solidFill>
                <a:schemeClr val="accent6">
                  <a:lumMod val="75000"/>
                </a:schemeClr>
              </a:solidFill>
              <a:ea typeface="Times New Roman"/>
              <a:cs typeface="Times New Roman"/>
            </a:endParaRPr>
          </a:p>
          <a:p>
            <a:pPr lvl="0" algn="just">
              <a:lnSpc>
                <a:spcPct val="115000"/>
              </a:lnSpc>
            </a:pPr>
            <a:endParaRPr lang="tr-TR" sz="2000" dirty="0" smtClean="0">
              <a:ea typeface="Times New Roman"/>
              <a:cs typeface="Times New Roman"/>
            </a:endParaRPr>
          </a:p>
          <a:p>
            <a:pPr lvl="0" algn="just">
              <a:lnSpc>
                <a:spcPct val="115000"/>
              </a:lnSpc>
            </a:pPr>
            <a:endParaRPr lang="tr-TR" dirty="0" smtClean="0">
              <a:ea typeface="Times New Roman"/>
              <a:cs typeface="Times New Roman"/>
            </a:endParaRPr>
          </a:p>
          <a:p>
            <a:pPr lvl="0" algn="just">
              <a:lnSpc>
                <a:spcPct val="115000"/>
              </a:lnSpc>
            </a:pPr>
            <a:endParaRPr lang="tr-TR" dirty="0" smtClean="0">
              <a:ea typeface="Times New Roman"/>
              <a:cs typeface="Times New Roman"/>
            </a:endParaRPr>
          </a:p>
          <a:p>
            <a:pPr lvl="0" algn="just">
              <a:lnSpc>
                <a:spcPct val="115000"/>
              </a:lnSpc>
            </a:pPr>
            <a:endParaRPr lang="tr-TR" dirty="0" smtClean="0">
              <a:ea typeface="Times New Roman"/>
              <a:cs typeface="Times New Roman"/>
            </a:endParaRPr>
          </a:p>
          <a:p>
            <a:pPr lvl="0" algn="just">
              <a:lnSpc>
                <a:spcPct val="115000"/>
              </a:lnSpc>
            </a:pPr>
            <a:endParaRPr lang="tr-TR" dirty="0">
              <a:ea typeface="Times New Roman"/>
              <a:cs typeface="Times New Roman"/>
            </a:endParaRPr>
          </a:p>
        </p:txBody>
      </p:sp>
      <p:sp>
        <p:nvSpPr>
          <p:cNvPr id="5" name="Dikdörtgen 4"/>
          <p:cNvSpPr/>
          <p:nvPr/>
        </p:nvSpPr>
        <p:spPr>
          <a:xfrm>
            <a:off x="539116" y="2305968"/>
            <a:ext cx="8065332" cy="3785652"/>
          </a:xfrm>
          <a:prstGeom prst="rect">
            <a:avLst/>
          </a:prstGeom>
        </p:spPr>
        <p:txBody>
          <a:bodyPr wrap="square">
            <a:spAutoFit/>
          </a:bodyPr>
          <a:lstStyle/>
          <a:p>
            <a:pPr algn="just"/>
            <a:r>
              <a:rPr lang="tr-TR" sz="2400" dirty="0" smtClean="0">
                <a:latin typeface="Times New Roman" panose="02020603050405020304" pitchFamily="18" charset="0"/>
                <a:cs typeface="Times New Roman" panose="02020603050405020304" pitchFamily="18" charset="0"/>
              </a:rPr>
              <a:t>Projeye </a:t>
            </a:r>
            <a:r>
              <a:rPr lang="tr-TR" sz="2400" b="1" dirty="0" smtClean="0">
                <a:solidFill>
                  <a:srgbClr val="FF0000"/>
                </a:solidFill>
                <a:latin typeface="Times New Roman" panose="02020603050405020304" pitchFamily="18" charset="0"/>
                <a:cs typeface="Times New Roman" panose="02020603050405020304" pitchFamily="18" charset="0"/>
              </a:rPr>
              <a:t>tüm mesleki ve teknik anadolu liseleri  </a:t>
            </a:r>
            <a:r>
              <a:rPr lang="tr-TR" sz="2400" dirty="0" smtClean="0">
                <a:latin typeface="Times New Roman" panose="02020603050405020304" pitchFamily="18" charset="0"/>
                <a:cs typeface="Times New Roman" panose="02020603050405020304" pitchFamily="18" charset="0"/>
              </a:rPr>
              <a:t>ile</a:t>
            </a:r>
            <a:r>
              <a:rPr lang="tr-TR" sz="2400" b="1" dirty="0" smtClean="0">
                <a:solidFill>
                  <a:srgbClr val="FF0000"/>
                </a:solidFill>
                <a:latin typeface="Times New Roman" panose="02020603050405020304" pitchFamily="18" charset="0"/>
                <a:cs typeface="Times New Roman" panose="02020603050405020304" pitchFamily="18" charset="0"/>
              </a:rPr>
              <a:t> Mesleki Eğitim Merkezleri </a:t>
            </a:r>
            <a:r>
              <a:rPr lang="tr-TR" sz="2400" dirty="0" smtClean="0">
                <a:latin typeface="Times New Roman" panose="02020603050405020304" pitchFamily="18" charset="0"/>
                <a:cs typeface="Times New Roman" panose="02020603050405020304" pitchFamily="18" charset="0"/>
              </a:rPr>
              <a:t>katılmıştır.</a:t>
            </a:r>
          </a:p>
          <a:p>
            <a:pPr algn="just"/>
            <a:endParaRPr lang="tr-TR" sz="2400" dirty="0" smtClean="0">
              <a:latin typeface="Times New Roman" panose="02020603050405020304" pitchFamily="18" charset="0"/>
              <a:cs typeface="Times New Roman" panose="02020603050405020304" pitchFamily="18" charset="0"/>
            </a:endParaRPr>
          </a:p>
          <a:p>
            <a:pPr algn="just"/>
            <a:r>
              <a:rPr lang="tr-TR" sz="2400" dirty="0" smtClean="0">
                <a:latin typeface="Times New Roman" panose="02020603050405020304" pitchFamily="18" charset="0"/>
                <a:cs typeface="Times New Roman" panose="02020603050405020304" pitchFamily="18" charset="0"/>
              </a:rPr>
              <a:t>Okullarda </a:t>
            </a:r>
            <a:r>
              <a:rPr lang="tr-TR" sz="2400" b="1" dirty="0" smtClean="0">
                <a:solidFill>
                  <a:srgbClr val="FF0000"/>
                </a:solidFill>
                <a:latin typeface="Times New Roman" panose="02020603050405020304" pitchFamily="18" charset="0"/>
                <a:cs typeface="Times New Roman" panose="02020603050405020304" pitchFamily="18" charset="0"/>
              </a:rPr>
              <a:t>Sosyal Etkinlikler Kurulu </a:t>
            </a:r>
            <a:r>
              <a:rPr lang="tr-TR" sz="2400" dirty="0" smtClean="0">
                <a:latin typeface="Times New Roman" panose="02020603050405020304" pitchFamily="18" charset="0"/>
                <a:cs typeface="Times New Roman" panose="02020603050405020304" pitchFamily="18" charset="0"/>
              </a:rPr>
              <a:t>toplanarak proje dahilinde </a:t>
            </a:r>
            <a:r>
              <a:rPr lang="tr-TR" sz="2400" b="1" dirty="0" smtClean="0">
                <a:solidFill>
                  <a:srgbClr val="FF0000"/>
                </a:solidFill>
                <a:latin typeface="Times New Roman" panose="02020603050405020304" pitchFamily="18" charset="0"/>
                <a:cs typeface="Times New Roman" panose="02020603050405020304" pitchFamily="18" charset="0"/>
              </a:rPr>
              <a:t>yapılacak faaliyetler </a:t>
            </a:r>
            <a:r>
              <a:rPr lang="tr-TR" sz="2400" dirty="0" smtClean="0">
                <a:latin typeface="Times New Roman" panose="02020603050405020304" pitchFamily="18" charset="0"/>
                <a:cs typeface="Times New Roman" panose="02020603050405020304" pitchFamily="18" charset="0"/>
              </a:rPr>
              <a:t>ve </a:t>
            </a:r>
            <a:r>
              <a:rPr lang="tr-TR" sz="2400" b="1" dirty="0" smtClean="0">
                <a:solidFill>
                  <a:srgbClr val="FF0000"/>
                </a:solidFill>
                <a:latin typeface="Times New Roman" panose="02020603050405020304" pitchFamily="18" charset="0"/>
                <a:cs typeface="Times New Roman" panose="02020603050405020304" pitchFamily="18" charset="0"/>
              </a:rPr>
              <a:t>çalışma takvimi </a:t>
            </a:r>
            <a:r>
              <a:rPr lang="tr-TR" sz="2400" dirty="0" smtClean="0">
                <a:latin typeface="Times New Roman" panose="02020603050405020304" pitchFamily="18" charset="0"/>
                <a:cs typeface="Times New Roman" panose="02020603050405020304" pitchFamily="18" charset="0"/>
              </a:rPr>
              <a:t>belirlenerek </a:t>
            </a:r>
            <a:r>
              <a:rPr lang="tr-TR" sz="2400" b="1" dirty="0" smtClean="0">
                <a:solidFill>
                  <a:srgbClr val="FF0000"/>
                </a:solidFill>
                <a:latin typeface="Times New Roman" panose="02020603050405020304" pitchFamily="18" charset="0"/>
                <a:cs typeface="Times New Roman" panose="02020603050405020304" pitchFamily="18" charset="0"/>
              </a:rPr>
              <a:t>Valilik Onayına </a:t>
            </a:r>
            <a:r>
              <a:rPr lang="tr-TR" sz="2400" dirty="0" smtClean="0">
                <a:latin typeface="Times New Roman" panose="02020603050405020304" pitchFamily="18" charset="0"/>
                <a:cs typeface="Times New Roman" panose="02020603050405020304" pitchFamily="18" charset="0"/>
              </a:rPr>
              <a:t>bağlanmıştır.</a:t>
            </a:r>
          </a:p>
          <a:p>
            <a:pPr algn="just"/>
            <a:endParaRPr lang="tr-TR" sz="2400" dirty="0">
              <a:latin typeface="Times New Roman" panose="02020603050405020304" pitchFamily="18" charset="0"/>
              <a:cs typeface="Times New Roman" panose="02020603050405020304" pitchFamily="18" charset="0"/>
            </a:endParaRPr>
          </a:p>
          <a:p>
            <a:pPr algn="just"/>
            <a:r>
              <a:rPr lang="tr-TR" sz="2400" dirty="0" smtClean="0">
                <a:latin typeface="Times New Roman" panose="02020603050405020304" pitchFamily="18" charset="0"/>
                <a:cs typeface="Times New Roman" panose="02020603050405020304" pitchFamily="18" charset="0"/>
              </a:rPr>
              <a:t>Kurul, ihtiyaç duyması halinde kurulda yer almayan </a:t>
            </a:r>
            <a:r>
              <a:rPr lang="tr-TR" sz="2400" b="1" dirty="0" smtClean="0">
                <a:solidFill>
                  <a:srgbClr val="FF0000"/>
                </a:solidFill>
                <a:latin typeface="Times New Roman" panose="02020603050405020304" pitchFamily="18" charset="0"/>
                <a:cs typeface="Times New Roman" panose="02020603050405020304" pitchFamily="18" charset="0"/>
              </a:rPr>
              <a:t>diğer öğretmenleri</a:t>
            </a:r>
            <a:r>
              <a:rPr lang="tr-TR" sz="2400" dirty="0" smtClean="0">
                <a:latin typeface="Times New Roman" panose="02020603050405020304" pitchFamily="18" charset="0"/>
                <a:cs typeface="Times New Roman" panose="02020603050405020304" pitchFamily="18" charset="0"/>
              </a:rPr>
              <a:t>, </a:t>
            </a:r>
            <a:r>
              <a:rPr lang="tr-TR" sz="2400" b="1" dirty="0" smtClean="0">
                <a:solidFill>
                  <a:srgbClr val="FF0000"/>
                </a:solidFill>
                <a:latin typeface="Times New Roman" panose="02020603050405020304" pitchFamily="18" charset="0"/>
                <a:cs typeface="Times New Roman" panose="02020603050405020304" pitchFamily="18" charset="0"/>
              </a:rPr>
              <a:t>alan şeflerini</a:t>
            </a:r>
            <a:r>
              <a:rPr lang="tr-TR" sz="2400" dirty="0" smtClean="0">
                <a:latin typeface="Times New Roman" panose="02020603050405020304" pitchFamily="18" charset="0"/>
                <a:cs typeface="Times New Roman" panose="02020603050405020304" pitchFamily="18" charset="0"/>
              </a:rPr>
              <a:t>, </a:t>
            </a:r>
            <a:r>
              <a:rPr lang="tr-TR" sz="2400" b="1" dirty="0" smtClean="0">
                <a:solidFill>
                  <a:srgbClr val="FF0000"/>
                </a:solidFill>
                <a:latin typeface="Times New Roman" panose="02020603050405020304" pitchFamily="18" charset="0"/>
                <a:cs typeface="Times New Roman" panose="02020603050405020304" pitchFamily="18" charset="0"/>
              </a:rPr>
              <a:t>öğrenci kulübü temsilcilerini</a:t>
            </a:r>
            <a:r>
              <a:rPr lang="tr-TR" sz="2400" dirty="0" smtClean="0">
                <a:latin typeface="Times New Roman" panose="02020603050405020304" pitchFamily="18" charset="0"/>
                <a:cs typeface="Times New Roman" panose="02020603050405020304" pitchFamily="18" charset="0"/>
              </a:rPr>
              <a:t>, </a:t>
            </a:r>
            <a:r>
              <a:rPr lang="tr-TR" sz="2400" b="1" dirty="0" smtClean="0">
                <a:solidFill>
                  <a:srgbClr val="FF0000"/>
                </a:solidFill>
                <a:latin typeface="Times New Roman" panose="02020603050405020304" pitchFamily="18" charset="0"/>
                <a:cs typeface="Times New Roman" panose="02020603050405020304" pitchFamily="18" charset="0"/>
              </a:rPr>
              <a:t>okul-aile birliği temsilcilerini </a:t>
            </a:r>
            <a:r>
              <a:rPr lang="tr-TR" sz="2400" dirty="0" smtClean="0">
                <a:latin typeface="Times New Roman" panose="02020603050405020304" pitchFamily="18" charset="0"/>
                <a:cs typeface="Times New Roman" panose="02020603050405020304" pitchFamily="18" charset="0"/>
              </a:rPr>
              <a:t>de </a:t>
            </a:r>
            <a:r>
              <a:rPr lang="tr-TR" sz="2400" smtClean="0">
                <a:latin typeface="Times New Roman" panose="02020603050405020304" pitchFamily="18" charset="0"/>
                <a:cs typeface="Times New Roman" panose="02020603050405020304" pitchFamily="18" charset="0"/>
              </a:rPr>
              <a:t>toplantıya çağırmıştır.</a:t>
            </a:r>
            <a:endParaRPr lang="tr-TR" sz="2400" dirty="0">
              <a:latin typeface="Times New Roman" panose="02020603050405020304" pitchFamily="18" charset="0"/>
              <a:cs typeface="Times New Roman" panose="02020603050405020304" pitchFamily="18" charset="0"/>
            </a:endParaRPr>
          </a:p>
        </p:txBody>
      </p:sp>
      <p:pic>
        <p:nvPicPr>
          <p:cNvPr id="10" name="Picture 2" descr="meb logo ile ilgili görsel sonucu"/>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2653" y="83780"/>
            <a:ext cx="738948" cy="7389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50656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2 İçerik Yer Tutucusu"/>
          <p:cNvSpPr txBox="1">
            <a:spLocks/>
          </p:cNvSpPr>
          <p:nvPr/>
        </p:nvSpPr>
        <p:spPr>
          <a:xfrm>
            <a:off x="0" y="0"/>
            <a:ext cx="9144000" cy="980728"/>
          </a:xfrm>
          <a:prstGeom prst="rect">
            <a:avLst/>
          </a:prstGeom>
          <a:solidFill>
            <a:srgbClr val="C00000"/>
          </a:solidFill>
        </p:spPr>
        <p:txBody>
          <a:bodyPr vert="horz" lIns="91440" tIns="45720" rIns="91440" bIns="45720" rtlCol="0" anchor="ctr" anchorCtr="0">
            <a:noAutofit/>
          </a:bodyPr>
          <a:lstStyle/>
          <a:p>
            <a:pPr algn="ctr"/>
            <a:endParaRPr lang="tr-TR" sz="2800" b="1" dirty="0">
              <a:solidFill>
                <a:schemeClr val="bg1"/>
              </a:solidFill>
            </a:endParaRPr>
          </a:p>
        </p:txBody>
      </p:sp>
      <p:pic>
        <p:nvPicPr>
          <p:cNvPr id="9" name="Picture 2" descr="http://www.meb.gov.tr/webmaster/mebwebmaster/MEBlogo.jpg"/>
          <p:cNvPicPr>
            <a:picLocks noChangeAspect="1" noChangeArrowheads="1"/>
          </p:cNvPicPr>
          <p:nvPr/>
        </p:nvPicPr>
        <p:blipFill>
          <a:blip r:embed="rId3" cstate="print"/>
          <a:srcRect/>
          <a:stretch>
            <a:fillRect/>
          </a:stretch>
        </p:blipFill>
        <p:spPr bwMode="auto">
          <a:xfrm>
            <a:off x="251521" y="116636"/>
            <a:ext cx="720080" cy="714899"/>
          </a:xfrm>
          <a:prstGeom prst="rect">
            <a:avLst/>
          </a:prstGeom>
          <a:noFill/>
        </p:spPr>
      </p:pic>
      <p:sp>
        <p:nvSpPr>
          <p:cNvPr id="6" name="5 Metin kutusu"/>
          <p:cNvSpPr txBox="1"/>
          <p:nvPr/>
        </p:nvSpPr>
        <p:spPr>
          <a:xfrm>
            <a:off x="107952" y="243252"/>
            <a:ext cx="8918575" cy="461665"/>
          </a:xfrm>
          <a:prstGeom prst="rect">
            <a:avLst/>
          </a:prstGeom>
          <a:noFill/>
        </p:spPr>
        <p:txBody>
          <a:bodyPr wrap="square">
            <a:spAutoFit/>
          </a:bodyPr>
          <a:lstStyle/>
          <a:p>
            <a:pPr algn="ctr" fontAlgn="auto">
              <a:spcBef>
                <a:spcPts val="0"/>
              </a:spcBef>
              <a:spcAft>
                <a:spcPts val="0"/>
              </a:spcAft>
              <a:defRPr/>
            </a:pPr>
            <a:r>
              <a:rPr lang="tr-TR" sz="2400" b="1" dirty="0" smtClean="0">
                <a:solidFill>
                  <a:schemeClr val="bg1"/>
                </a:solidFill>
              </a:rPr>
              <a:t>PROJENİN İZLENMESİ</a:t>
            </a:r>
            <a:endParaRPr lang="tr-TR" sz="2400" b="1" dirty="0">
              <a:solidFill>
                <a:schemeClr val="bg1"/>
              </a:solidFill>
            </a:endParaRPr>
          </a:p>
        </p:txBody>
      </p:sp>
      <p:sp>
        <p:nvSpPr>
          <p:cNvPr id="2" name="Dikdörtgen 1"/>
          <p:cNvSpPr/>
          <p:nvPr/>
        </p:nvSpPr>
        <p:spPr>
          <a:xfrm>
            <a:off x="251523" y="1268761"/>
            <a:ext cx="8775004" cy="2074414"/>
          </a:xfrm>
          <a:prstGeom prst="rect">
            <a:avLst/>
          </a:prstGeom>
        </p:spPr>
        <p:txBody>
          <a:bodyPr wrap="square">
            <a:spAutoFit/>
          </a:bodyPr>
          <a:lstStyle/>
          <a:p>
            <a:pPr algn="just">
              <a:lnSpc>
                <a:spcPct val="115000"/>
              </a:lnSpc>
            </a:pPr>
            <a:endParaRPr lang="tr-TR" sz="2000" dirty="0" smtClean="0">
              <a:solidFill>
                <a:schemeClr val="accent6">
                  <a:lumMod val="75000"/>
                </a:schemeClr>
              </a:solidFill>
              <a:ea typeface="Times New Roman"/>
              <a:cs typeface="Times New Roman"/>
            </a:endParaRPr>
          </a:p>
          <a:p>
            <a:pPr lvl="0" algn="just">
              <a:lnSpc>
                <a:spcPct val="115000"/>
              </a:lnSpc>
            </a:pPr>
            <a:endParaRPr lang="tr-TR" sz="2000" dirty="0" smtClean="0">
              <a:ea typeface="Times New Roman"/>
              <a:cs typeface="Times New Roman"/>
            </a:endParaRPr>
          </a:p>
          <a:p>
            <a:pPr lvl="0" algn="just">
              <a:lnSpc>
                <a:spcPct val="115000"/>
              </a:lnSpc>
            </a:pPr>
            <a:endParaRPr lang="tr-TR" dirty="0" smtClean="0">
              <a:ea typeface="Times New Roman"/>
              <a:cs typeface="Times New Roman"/>
            </a:endParaRPr>
          </a:p>
          <a:p>
            <a:pPr lvl="0" algn="just">
              <a:lnSpc>
                <a:spcPct val="115000"/>
              </a:lnSpc>
            </a:pPr>
            <a:endParaRPr lang="tr-TR" dirty="0" smtClean="0">
              <a:ea typeface="Times New Roman"/>
              <a:cs typeface="Times New Roman"/>
            </a:endParaRPr>
          </a:p>
          <a:p>
            <a:pPr lvl="0" algn="just">
              <a:lnSpc>
                <a:spcPct val="115000"/>
              </a:lnSpc>
            </a:pPr>
            <a:endParaRPr lang="tr-TR" dirty="0" smtClean="0">
              <a:ea typeface="Times New Roman"/>
              <a:cs typeface="Times New Roman"/>
            </a:endParaRPr>
          </a:p>
          <a:p>
            <a:pPr lvl="0" algn="just">
              <a:lnSpc>
                <a:spcPct val="115000"/>
              </a:lnSpc>
            </a:pPr>
            <a:endParaRPr lang="tr-TR" dirty="0">
              <a:ea typeface="Times New Roman"/>
              <a:cs typeface="Times New Roman"/>
            </a:endParaRPr>
          </a:p>
        </p:txBody>
      </p:sp>
      <p:sp>
        <p:nvSpPr>
          <p:cNvPr id="5" name="Dikdörtgen 4"/>
          <p:cNvSpPr/>
          <p:nvPr/>
        </p:nvSpPr>
        <p:spPr>
          <a:xfrm>
            <a:off x="596603" y="1772816"/>
            <a:ext cx="8065332" cy="4893647"/>
          </a:xfrm>
          <a:prstGeom prst="rect">
            <a:avLst/>
          </a:prstGeom>
        </p:spPr>
        <p:txBody>
          <a:bodyPr wrap="square">
            <a:spAutoFit/>
          </a:bodyPr>
          <a:lstStyle/>
          <a:p>
            <a:pPr algn="just"/>
            <a:r>
              <a:rPr lang="tr-TR" sz="2400" dirty="0" smtClean="0">
                <a:solidFill>
                  <a:srgbClr val="FF0000"/>
                </a:solidFill>
                <a:latin typeface="Times New Roman" panose="02020603050405020304" pitchFamily="18" charset="0"/>
                <a:cs typeface="Times New Roman" panose="02020603050405020304" pitchFamily="18" charset="0"/>
              </a:rPr>
              <a:t>Sosyal Etkinlikler Modülüne</a:t>
            </a:r>
            <a:r>
              <a:rPr lang="tr-TR" sz="2400" dirty="0" smtClean="0">
                <a:latin typeface="Times New Roman" panose="02020603050405020304" pitchFamily="18" charset="0"/>
                <a:cs typeface="Times New Roman" panose="02020603050405020304" pitchFamily="18" charset="0"/>
              </a:rPr>
              <a:t> giriş yapılarak faaliyetlerin izlenmesi sağlanmıştır.</a:t>
            </a:r>
          </a:p>
          <a:p>
            <a:pPr algn="just"/>
            <a:r>
              <a:rPr lang="tr-TR" sz="2400" dirty="0">
                <a:latin typeface="Times New Roman" panose="02020603050405020304" pitchFamily="18" charset="0"/>
                <a:cs typeface="Times New Roman" panose="02020603050405020304" pitchFamily="18" charset="0"/>
              </a:rPr>
              <a:t> </a:t>
            </a:r>
            <a:r>
              <a:rPr lang="tr-TR" sz="2400" dirty="0" smtClean="0">
                <a:latin typeface="Times New Roman" panose="02020603050405020304" pitchFamily="18" charset="0"/>
                <a:cs typeface="Times New Roman" panose="02020603050405020304" pitchFamily="18" charset="0"/>
              </a:rPr>
              <a:t>           Modül ile;</a:t>
            </a:r>
          </a:p>
          <a:p>
            <a:pPr algn="just"/>
            <a:r>
              <a:rPr lang="tr-TR" sz="2400" dirty="0">
                <a:latin typeface="Times New Roman" panose="02020603050405020304" pitchFamily="18" charset="0"/>
                <a:cs typeface="Times New Roman" panose="02020603050405020304" pitchFamily="18" charset="0"/>
              </a:rPr>
              <a:t>	</a:t>
            </a:r>
            <a:r>
              <a:rPr lang="tr-TR" sz="2400" dirty="0" smtClean="0">
                <a:latin typeface="Times New Roman" panose="02020603050405020304" pitchFamily="18" charset="0"/>
                <a:cs typeface="Times New Roman" panose="02020603050405020304" pitchFamily="18" charset="0"/>
              </a:rPr>
              <a:t>Proje kapsamında </a:t>
            </a:r>
            <a:r>
              <a:rPr lang="tr-TR" sz="2400" b="1" dirty="0" smtClean="0">
                <a:solidFill>
                  <a:srgbClr val="FF0000"/>
                </a:solidFill>
                <a:latin typeface="Times New Roman" panose="02020603050405020304" pitchFamily="18" charset="0"/>
                <a:cs typeface="Times New Roman" panose="02020603050405020304" pitchFamily="18" charset="0"/>
              </a:rPr>
              <a:t>yapılan faaliyetler</a:t>
            </a:r>
            <a:r>
              <a:rPr lang="tr-TR" sz="2400" dirty="0" smtClean="0">
                <a:latin typeface="Times New Roman" panose="02020603050405020304" pitchFamily="18" charset="0"/>
                <a:cs typeface="Times New Roman" panose="02020603050405020304" pitchFamily="18" charset="0"/>
              </a:rPr>
              <a:t>,</a:t>
            </a:r>
          </a:p>
          <a:p>
            <a:pPr algn="just"/>
            <a:r>
              <a:rPr lang="tr-TR" sz="2400" dirty="0" smtClean="0">
                <a:latin typeface="Times New Roman" panose="02020603050405020304" pitchFamily="18" charset="0"/>
                <a:cs typeface="Times New Roman" panose="02020603050405020304" pitchFamily="18" charset="0"/>
              </a:rPr>
              <a:t>	</a:t>
            </a:r>
            <a:r>
              <a:rPr lang="tr-TR" sz="2400" b="1" dirty="0" smtClean="0">
                <a:solidFill>
                  <a:srgbClr val="FF0000"/>
                </a:solidFill>
                <a:latin typeface="Times New Roman" panose="02020603050405020304" pitchFamily="18" charset="0"/>
                <a:cs typeface="Times New Roman" panose="02020603050405020304" pitchFamily="18" charset="0"/>
              </a:rPr>
              <a:t>Yararlanan kişi/aile sayısı</a:t>
            </a:r>
            <a:r>
              <a:rPr lang="tr-TR" sz="2400" dirty="0" smtClean="0">
                <a:latin typeface="Times New Roman" panose="02020603050405020304" pitchFamily="18" charset="0"/>
                <a:cs typeface="Times New Roman" panose="02020603050405020304" pitchFamily="18" charset="0"/>
              </a:rPr>
              <a:t>,</a:t>
            </a:r>
          </a:p>
          <a:p>
            <a:pPr algn="just"/>
            <a:r>
              <a:rPr lang="tr-TR" sz="2400" dirty="0">
                <a:latin typeface="Times New Roman" panose="02020603050405020304" pitchFamily="18" charset="0"/>
                <a:cs typeface="Times New Roman" panose="02020603050405020304" pitchFamily="18" charset="0"/>
              </a:rPr>
              <a:t>	</a:t>
            </a:r>
            <a:r>
              <a:rPr lang="tr-TR" sz="2400" dirty="0" smtClean="0">
                <a:latin typeface="Times New Roman" panose="02020603050405020304" pitchFamily="18" charset="0"/>
                <a:cs typeface="Times New Roman" panose="02020603050405020304" pitchFamily="18" charset="0"/>
              </a:rPr>
              <a:t>Etkinliğe katılan </a:t>
            </a:r>
            <a:r>
              <a:rPr lang="tr-TR" sz="2400" b="1" dirty="0" smtClean="0">
                <a:solidFill>
                  <a:srgbClr val="FF0000"/>
                </a:solidFill>
                <a:latin typeface="Times New Roman" panose="02020603050405020304" pitchFamily="18" charset="0"/>
                <a:cs typeface="Times New Roman" panose="02020603050405020304" pitchFamily="18" charset="0"/>
              </a:rPr>
              <a:t>öğretmen</a:t>
            </a:r>
            <a:r>
              <a:rPr lang="tr-TR" sz="2400" dirty="0" smtClean="0">
                <a:latin typeface="Times New Roman" panose="02020603050405020304" pitchFamily="18" charset="0"/>
                <a:cs typeface="Times New Roman" panose="02020603050405020304" pitchFamily="18" charset="0"/>
              </a:rPr>
              <a:t> ve </a:t>
            </a:r>
            <a:r>
              <a:rPr lang="tr-TR" sz="2400" b="1" dirty="0" smtClean="0">
                <a:solidFill>
                  <a:srgbClr val="FF0000"/>
                </a:solidFill>
                <a:latin typeface="Times New Roman" panose="02020603050405020304" pitchFamily="18" charset="0"/>
                <a:cs typeface="Times New Roman" panose="02020603050405020304" pitchFamily="18" charset="0"/>
              </a:rPr>
              <a:t>öğrenci sayısı</a:t>
            </a:r>
          </a:p>
          <a:p>
            <a:pPr algn="just"/>
            <a:r>
              <a:rPr lang="tr-TR" sz="2400" dirty="0" smtClean="0">
                <a:latin typeface="Times New Roman" panose="02020603050405020304" pitchFamily="18" charset="0"/>
                <a:cs typeface="Times New Roman" panose="02020603050405020304" pitchFamily="18" charset="0"/>
              </a:rPr>
              <a:t>            Bakanlıkça takip edilebilmesi sağlanmıştır.</a:t>
            </a:r>
          </a:p>
          <a:p>
            <a:pPr algn="just"/>
            <a:endParaRPr lang="tr-TR" sz="2400" dirty="0" smtClean="0">
              <a:latin typeface="Times New Roman" panose="02020603050405020304" pitchFamily="18" charset="0"/>
              <a:cs typeface="Times New Roman" panose="02020603050405020304" pitchFamily="18" charset="0"/>
            </a:endParaRPr>
          </a:p>
          <a:p>
            <a:pPr algn="just"/>
            <a:r>
              <a:rPr lang="tr-TR" sz="2400" b="1" dirty="0" smtClean="0">
                <a:solidFill>
                  <a:srgbClr val="FF0000"/>
                </a:solidFill>
                <a:latin typeface="Times New Roman" panose="02020603050405020304" pitchFamily="18" charset="0"/>
                <a:cs typeface="Times New Roman" panose="02020603050405020304" pitchFamily="18" charset="0"/>
              </a:rPr>
              <a:t>Proje çıktıları </a:t>
            </a:r>
            <a:r>
              <a:rPr lang="tr-TR" sz="2400" dirty="0" smtClean="0">
                <a:latin typeface="Times New Roman" panose="02020603050405020304" pitchFamily="18" charset="0"/>
                <a:cs typeface="Times New Roman" panose="02020603050405020304" pitchFamily="18" charset="0"/>
              </a:rPr>
              <a:t>değerlendirilmiştir.</a:t>
            </a:r>
          </a:p>
          <a:p>
            <a:pPr algn="just"/>
            <a:endParaRPr lang="tr-TR" sz="2400" dirty="0">
              <a:latin typeface="Times New Roman" panose="02020603050405020304" pitchFamily="18" charset="0"/>
              <a:cs typeface="Times New Roman" panose="02020603050405020304" pitchFamily="18" charset="0"/>
            </a:endParaRPr>
          </a:p>
          <a:p>
            <a:pPr algn="just"/>
            <a:r>
              <a:rPr lang="tr-TR" sz="2400" b="1" dirty="0" smtClean="0">
                <a:solidFill>
                  <a:srgbClr val="FF0000"/>
                </a:solidFill>
                <a:latin typeface="Times New Roman" panose="02020603050405020304" pitchFamily="18" charset="0"/>
                <a:cs typeface="Times New Roman" panose="02020603050405020304" pitchFamily="18" charset="0"/>
              </a:rPr>
              <a:t>Güzel örnekler </a:t>
            </a:r>
            <a:r>
              <a:rPr lang="tr-TR" sz="2400" dirty="0" smtClean="0">
                <a:latin typeface="Times New Roman" panose="02020603050405020304" pitchFamily="18" charset="0"/>
                <a:cs typeface="Times New Roman" panose="02020603050405020304" pitchFamily="18" charset="0"/>
              </a:rPr>
              <a:t>belirlenip, yaygınlaştırılması sağlanarak, gelecek yıllarda da benzer etkinliklerin yapılabilmesi için </a:t>
            </a:r>
            <a:r>
              <a:rPr lang="tr-TR" sz="2400" b="1" dirty="0" smtClean="0">
                <a:solidFill>
                  <a:srgbClr val="FF0000"/>
                </a:solidFill>
                <a:latin typeface="Times New Roman" panose="02020603050405020304" pitchFamily="18" charset="0"/>
                <a:cs typeface="Times New Roman" panose="02020603050405020304" pitchFamily="18" charset="0"/>
              </a:rPr>
              <a:t>etkinlik veri tabanı </a:t>
            </a:r>
            <a:r>
              <a:rPr lang="tr-TR" sz="2400" dirty="0" smtClean="0">
                <a:latin typeface="Times New Roman" panose="02020603050405020304" pitchFamily="18" charset="0"/>
                <a:cs typeface="Times New Roman" panose="02020603050405020304" pitchFamily="18" charset="0"/>
              </a:rPr>
              <a:t>oluşturulacaktır.</a:t>
            </a:r>
            <a:r>
              <a:rPr lang="tr-TR" sz="2400" dirty="0">
                <a:latin typeface="Times New Roman" panose="02020603050405020304" pitchFamily="18" charset="0"/>
                <a:cs typeface="Times New Roman" panose="02020603050405020304" pitchFamily="18" charset="0"/>
              </a:rPr>
              <a:t>	</a:t>
            </a:r>
            <a:endParaRPr lang="tr-TR" sz="2400" dirty="0" smtClean="0">
              <a:latin typeface="Times New Roman" panose="02020603050405020304" pitchFamily="18" charset="0"/>
              <a:cs typeface="Times New Roman" panose="02020603050405020304" pitchFamily="18" charset="0"/>
            </a:endParaRPr>
          </a:p>
        </p:txBody>
      </p:sp>
      <p:pic>
        <p:nvPicPr>
          <p:cNvPr id="7" name="Picture 2" descr="meb logo ile ilgili görsel sonucu"/>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2653" y="83780"/>
            <a:ext cx="738948" cy="7389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05121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2 İçerik Yer Tutucusu"/>
          <p:cNvSpPr txBox="1">
            <a:spLocks/>
          </p:cNvSpPr>
          <p:nvPr/>
        </p:nvSpPr>
        <p:spPr>
          <a:xfrm>
            <a:off x="0" y="0"/>
            <a:ext cx="9144000" cy="980728"/>
          </a:xfrm>
          <a:prstGeom prst="rect">
            <a:avLst/>
          </a:prstGeom>
          <a:solidFill>
            <a:srgbClr val="C00000"/>
          </a:solidFill>
        </p:spPr>
        <p:txBody>
          <a:bodyPr vert="horz" lIns="91440" tIns="45720" rIns="91440" bIns="45720" rtlCol="0" anchor="ctr" anchorCtr="0">
            <a:noAutofit/>
          </a:bodyPr>
          <a:lstStyle/>
          <a:p>
            <a:pPr algn="ctr"/>
            <a:endParaRPr lang="tr-TR" sz="2800" b="1" dirty="0">
              <a:solidFill>
                <a:schemeClr val="bg1"/>
              </a:solidFill>
            </a:endParaRPr>
          </a:p>
        </p:txBody>
      </p:sp>
      <p:pic>
        <p:nvPicPr>
          <p:cNvPr id="9" name="Picture 2" descr="http://www.meb.gov.tr/webmaster/mebwebmaster/MEBlogo.jpg"/>
          <p:cNvPicPr>
            <a:picLocks noChangeAspect="1" noChangeArrowheads="1"/>
          </p:cNvPicPr>
          <p:nvPr/>
        </p:nvPicPr>
        <p:blipFill>
          <a:blip r:embed="rId3" cstate="print"/>
          <a:srcRect/>
          <a:stretch>
            <a:fillRect/>
          </a:stretch>
        </p:blipFill>
        <p:spPr bwMode="auto">
          <a:xfrm>
            <a:off x="251521" y="116636"/>
            <a:ext cx="720080" cy="714899"/>
          </a:xfrm>
          <a:prstGeom prst="rect">
            <a:avLst/>
          </a:prstGeom>
          <a:noFill/>
        </p:spPr>
      </p:pic>
      <p:sp>
        <p:nvSpPr>
          <p:cNvPr id="6" name="5 Metin kutusu"/>
          <p:cNvSpPr txBox="1"/>
          <p:nvPr/>
        </p:nvSpPr>
        <p:spPr>
          <a:xfrm>
            <a:off x="107952" y="243252"/>
            <a:ext cx="8918575" cy="461665"/>
          </a:xfrm>
          <a:prstGeom prst="rect">
            <a:avLst/>
          </a:prstGeom>
          <a:noFill/>
        </p:spPr>
        <p:txBody>
          <a:bodyPr wrap="square">
            <a:spAutoFit/>
          </a:bodyPr>
          <a:lstStyle/>
          <a:p>
            <a:pPr algn="ctr" fontAlgn="auto">
              <a:spcBef>
                <a:spcPts val="0"/>
              </a:spcBef>
              <a:spcAft>
                <a:spcPts val="0"/>
              </a:spcAft>
              <a:defRPr/>
            </a:pPr>
            <a:r>
              <a:rPr lang="tr-TR" sz="2400" b="1" dirty="0" smtClean="0">
                <a:solidFill>
                  <a:schemeClr val="bg1"/>
                </a:solidFill>
              </a:rPr>
              <a:t>PROJENİN BÜTÇESİ</a:t>
            </a:r>
            <a:endParaRPr lang="tr-TR" sz="2400" b="1" dirty="0">
              <a:solidFill>
                <a:schemeClr val="bg1"/>
              </a:solidFill>
            </a:endParaRPr>
          </a:p>
        </p:txBody>
      </p:sp>
      <p:sp>
        <p:nvSpPr>
          <p:cNvPr id="4" name="Dikdörtgen 3"/>
          <p:cNvSpPr/>
          <p:nvPr/>
        </p:nvSpPr>
        <p:spPr>
          <a:xfrm>
            <a:off x="539116" y="1124748"/>
            <a:ext cx="7560840" cy="5755422"/>
          </a:xfrm>
          <a:prstGeom prst="rect">
            <a:avLst/>
          </a:prstGeom>
        </p:spPr>
        <p:txBody>
          <a:bodyPr wrap="square">
            <a:spAutoFit/>
          </a:bodyPr>
          <a:lstStyle/>
          <a:p>
            <a:pPr algn="just"/>
            <a:r>
              <a:rPr lang="tr-TR" sz="2400" dirty="0" smtClean="0"/>
              <a:t>Proje için </a:t>
            </a:r>
            <a:r>
              <a:rPr lang="tr-TR" sz="2400" b="1" dirty="0" smtClean="0">
                <a:solidFill>
                  <a:srgbClr val="FF0000"/>
                </a:solidFill>
              </a:rPr>
              <a:t>Bakanlıktan</a:t>
            </a:r>
            <a:r>
              <a:rPr lang="tr-TR" sz="2400" dirty="0" smtClean="0"/>
              <a:t> herhangi bir </a:t>
            </a:r>
            <a:r>
              <a:rPr lang="tr-TR" sz="2400" b="1" dirty="0" smtClean="0">
                <a:solidFill>
                  <a:srgbClr val="FF0000"/>
                </a:solidFill>
              </a:rPr>
              <a:t>kaynak </a:t>
            </a:r>
            <a:r>
              <a:rPr lang="tr-TR" sz="2400" dirty="0" smtClean="0"/>
              <a:t>aktarılmayacaktır. </a:t>
            </a:r>
          </a:p>
          <a:p>
            <a:pPr algn="just"/>
            <a:endParaRPr lang="tr-TR" sz="1050" dirty="0"/>
          </a:p>
          <a:p>
            <a:pPr algn="just"/>
            <a:r>
              <a:rPr lang="tr-TR" sz="2400" dirty="0" smtClean="0"/>
              <a:t>Ancak, </a:t>
            </a:r>
            <a:r>
              <a:rPr lang="tr-TR" sz="2400" b="1" dirty="0" smtClean="0">
                <a:solidFill>
                  <a:srgbClr val="FF0000"/>
                </a:solidFill>
              </a:rPr>
              <a:t>temrinlik alımı </a:t>
            </a:r>
            <a:r>
              <a:rPr lang="tr-TR" sz="2400" dirty="0" smtClean="0"/>
              <a:t>için gönderilen ödenekler ile  </a:t>
            </a:r>
            <a:r>
              <a:rPr lang="tr-TR" sz="2400" b="1" dirty="0">
                <a:solidFill>
                  <a:srgbClr val="FF0000"/>
                </a:solidFill>
              </a:rPr>
              <a:t>Okul-Aile Birliği</a:t>
            </a:r>
            <a:r>
              <a:rPr lang="tr-TR" sz="2400" dirty="0"/>
              <a:t> </a:t>
            </a:r>
            <a:r>
              <a:rPr lang="tr-TR" sz="2400" dirty="0" smtClean="0"/>
              <a:t>imkanlarından yararlanılmış, sektörle iş birliği yapılmıştır.</a:t>
            </a:r>
          </a:p>
          <a:p>
            <a:pPr algn="just"/>
            <a:r>
              <a:rPr lang="tr-TR" sz="2400" dirty="0" smtClean="0"/>
              <a:t>Millî Eğitim Bakanlığı Eğitim Kurumları Sosyal Etkinlikler Yönetmeliği;</a:t>
            </a:r>
          </a:p>
          <a:p>
            <a:pPr algn="just"/>
            <a:r>
              <a:rPr lang="tr-TR" sz="2400" dirty="0" smtClean="0"/>
              <a:t> </a:t>
            </a:r>
            <a:r>
              <a:rPr lang="tr-TR" sz="2400" b="1" dirty="0" smtClean="0"/>
              <a:t>Madde </a:t>
            </a:r>
            <a:r>
              <a:rPr lang="tr-TR" sz="2400" b="1" dirty="0"/>
              <a:t>9</a:t>
            </a:r>
          </a:p>
          <a:p>
            <a:r>
              <a:rPr lang="tr-TR" sz="2400" b="1" dirty="0" smtClean="0">
                <a:solidFill>
                  <a:srgbClr val="FF0000"/>
                </a:solidFill>
              </a:rPr>
              <a:t>Toplum </a:t>
            </a:r>
            <a:r>
              <a:rPr lang="tr-TR" sz="2400" b="1" dirty="0">
                <a:solidFill>
                  <a:srgbClr val="FF0000"/>
                </a:solidFill>
              </a:rPr>
              <a:t>hizmeti çalışmalarıyla ilgili giderler</a:t>
            </a:r>
            <a:r>
              <a:rPr lang="tr-TR" sz="2400" dirty="0"/>
              <a:t>, okul-aile birliği, gönüllü kişi, kurum veya kuruluşlarca yapılan </a:t>
            </a:r>
            <a:r>
              <a:rPr lang="tr-TR" sz="2400" b="1" dirty="0">
                <a:solidFill>
                  <a:srgbClr val="FF0000"/>
                </a:solidFill>
              </a:rPr>
              <a:t>aynî ve nakdî bağış</a:t>
            </a:r>
            <a:r>
              <a:rPr lang="tr-TR" sz="2400" dirty="0"/>
              <a:t> yoluyla </a:t>
            </a:r>
            <a:r>
              <a:rPr lang="tr-TR" sz="2400" dirty="0" smtClean="0"/>
              <a:t>karşılanabilmektedir.</a:t>
            </a:r>
            <a:endParaRPr lang="tr-TR" sz="2400" dirty="0"/>
          </a:p>
          <a:p>
            <a:pPr algn="just"/>
            <a:endParaRPr lang="tr-TR" sz="1400" dirty="0"/>
          </a:p>
          <a:p>
            <a:pPr algn="just"/>
            <a:r>
              <a:rPr lang="tr-TR" sz="2400" dirty="0" smtClean="0"/>
              <a:t>Belediyeler, sivil toplum kuruluşları, esnaf ve sanatkarlar, oda ve borsa temsilcileri ile</a:t>
            </a:r>
            <a:r>
              <a:rPr lang="tr-TR" sz="2400" b="1" dirty="0" smtClean="0"/>
              <a:t> </a:t>
            </a:r>
            <a:r>
              <a:rPr lang="tr-TR" sz="2400" b="1" dirty="0" smtClean="0">
                <a:solidFill>
                  <a:srgbClr val="FF0000"/>
                </a:solidFill>
              </a:rPr>
              <a:t>iş birliğine</a:t>
            </a:r>
            <a:r>
              <a:rPr lang="tr-TR" sz="2400" b="1" dirty="0" smtClean="0"/>
              <a:t> </a:t>
            </a:r>
            <a:r>
              <a:rPr lang="tr-TR" sz="2400" dirty="0" smtClean="0"/>
              <a:t>gidilebilecektir.</a:t>
            </a:r>
          </a:p>
          <a:p>
            <a:pPr algn="just"/>
            <a:endParaRPr lang="tr-TR" sz="2400" dirty="0"/>
          </a:p>
        </p:txBody>
      </p:sp>
      <p:sp>
        <p:nvSpPr>
          <p:cNvPr id="2" name="Dikdörtgen 1"/>
          <p:cNvSpPr/>
          <p:nvPr/>
        </p:nvSpPr>
        <p:spPr>
          <a:xfrm>
            <a:off x="251523" y="1268761"/>
            <a:ext cx="8775004" cy="2074414"/>
          </a:xfrm>
          <a:prstGeom prst="rect">
            <a:avLst/>
          </a:prstGeom>
        </p:spPr>
        <p:txBody>
          <a:bodyPr wrap="square">
            <a:spAutoFit/>
          </a:bodyPr>
          <a:lstStyle/>
          <a:p>
            <a:pPr algn="just">
              <a:lnSpc>
                <a:spcPct val="115000"/>
              </a:lnSpc>
            </a:pPr>
            <a:endParaRPr lang="tr-TR" sz="2000" dirty="0" smtClean="0">
              <a:solidFill>
                <a:schemeClr val="accent6">
                  <a:lumMod val="75000"/>
                </a:schemeClr>
              </a:solidFill>
              <a:ea typeface="Times New Roman"/>
              <a:cs typeface="Times New Roman"/>
            </a:endParaRPr>
          </a:p>
          <a:p>
            <a:pPr lvl="0" algn="just">
              <a:lnSpc>
                <a:spcPct val="115000"/>
              </a:lnSpc>
            </a:pPr>
            <a:endParaRPr lang="tr-TR" sz="2000" dirty="0" smtClean="0">
              <a:ea typeface="Times New Roman"/>
              <a:cs typeface="Times New Roman"/>
            </a:endParaRPr>
          </a:p>
          <a:p>
            <a:pPr lvl="0" algn="just">
              <a:lnSpc>
                <a:spcPct val="115000"/>
              </a:lnSpc>
            </a:pPr>
            <a:endParaRPr lang="tr-TR" dirty="0" smtClean="0">
              <a:ea typeface="Times New Roman"/>
              <a:cs typeface="Times New Roman"/>
            </a:endParaRPr>
          </a:p>
          <a:p>
            <a:pPr lvl="0" algn="just">
              <a:lnSpc>
                <a:spcPct val="115000"/>
              </a:lnSpc>
            </a:pPr>
            <a:endParaRPr lang="tr-TR" dirty="0" smtClean="0">
              <a:ea typeface="Times New Roman"/>
              <a:cs typeface="Times New Roman"/>
            </a:endParaRPr>
          </a:p>
          <a:p>
            <a:pPr lvl="0" algn="just">
              <a:lnSpc>
                <a:spcPct val="115000"/>
              </a:lnSpc>
            </a:pPr>
            <a:endParaRPr lang="tr-TR" dirty="0" smtClean="0">
              <a:ea typeface="Times New Roman"/>
              <a:cs typeface="Times New Roman"/>
            </a:endParaRPr>
          </a:p>
          <a:p>
            <a:pPr lvl="0" algn="just">
              <a:lnSpc>
                <a:spcPct val="115000"/>
              </a:lnSpc>
            </a:pPr>
            <a:endParaRPr lang="tr-TR" dirty="0">
              <a:ea typeface="Times New Roman"/>
              <a:cs typeface="Times New Roman"/>
            </a:endParaRPr>
          </a:p>
        </p:txBody>
      </p:sp>
      <p:pic>
        <p:nvPicPr>
          <p:cNvPr id="7" name="Picture 2" descr="meb logo ile ilgili görsel sonucu"/>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2653" y="83780"/>
            <a:ext cx="738948" cy="7389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25119"/>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eması">
  <a:themeElements>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eması">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 Boardroom</Template>
  <TotalTime>2112</TotalTime>
  <Words>1451</Words>
  <Application>Microsoft Office PowerPoint</Application>
  <PresentationFormat>Ekran Gösterisi (4:3)</PresentationFormat>
  <Paragraphs>377</Paragraphs>
  <Slides>40</Slides>
  <Notes>16</Notes>
  <HiddenSlides>0</HiddenSlides>
  <MMClips>0</MMClips>
  <ScaleCrop>false</ScaleCrop>
  <HeadingPairs>
    <vt:vector size="4" baseType="variant">
      <vt:variant>
        <vt:lpstr>Tema</vt:lpstr>
      </vt:variant>
      <vt:variant>
        <vt:i4>1</vt:i4>
      </vt:variant>
      <vt:variant>
        <vt:lpstr>Slayt Başlıkları</vt:lpstr>
      </vt:variant>
      <vt:variant>
        <vt:i4>40</vt:i4>
      </vt:variant>
    </vt:vector>
  </HeadingPairs>
  <TitlesOfParts>
    <vt:vector size="41" baseType="lpstr">
      <vt:lpstr>1_Office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    </vt:lpstr>
      <vt:lpstr>HATAY/SAMANDAĞ ADEM NURAL MESLEKİ VE TEKNİK ANADOLU LİSESİ Yapılan İş: Dolapları olmayan bir mutfak için yeni dolapların yapılması</vt:lpstr>
      <vt:lpstr>MARMARİS/KÖYCEĞİZ MESLEKİ VE TEKNİK ANADOLU LİSESİ Yapılan İş: Kaynak ile demir kapı yapımı ve yenileme çalışması</vt:lpstr>
      <vt:lpstr>HATAY/EROL BİLECİK MESLEKİ VE TEKNİK ANADOLU LİSESİ Yapılan İş: Mutfak dolabı tasarım ve monte etme işlemi</vt:lpstr>
      <vt:lpstr>ADIYAMAN/MİMAR SİNAN MESLEKİ VE TEKNİK ANADOLU LİSESİ Yapılan İş: Su tesisatı çekilmesi</vt:lpstr>
      <vt:lpstr>KARABÜK/SAFRANBOLU AHİ EVRAN MESLEKİ VE TEKNİK ANADOLU LİSESİ Yapılan İş: Merdivenlere korumalık yapılması</vt:lpstr>
      <vt:lpstr>HATAY/ EROL BİLECİK MESLEKİ VE TEKNİK ANADOLU LİSESİ ADANA/ TÜRK TEKSTİL VAKFI MESLEKİ VE TEKNİK ANADOLU LİSESİ NİĞDE/ ÇİFTLİK ÇOK PROGRAMLI ANADOLU LİSESİ  Yapılan İş: İhtiyaç sahibi ailelerin küçük onarım, badana, kaynak ve pencere yenileme işlerinin yapılması</vt:lpstr>
      <vt:lpstr>ESKİŞEHİR/TURGUT REİS MESLEKİ VE TEKNİK EĞİTİM ANADOLU LİSESİ Yapılan İş: Parmaklıkları eski ve yetersiz olan  evin pencerelerine yeni parmaklıklar  yapılması</vt:lpstr>
      <vt:lpstr>NİĞDE/ NİĞDE ATATÜRK MESLEKİ VE TEKNİK EĞİTİM ANADOLU LİSESİ Yapılan İş: İlk yardım eğitimi verilmesi, fiziksel hareketlilikle ilgili bilgilendirme ve egzersiz çalışması</vt:lpstr>
      <vt:lpstr>MUĞLA/MENTEŞE MESLEKİ VE TEKNİK ANADOLU LİSESİ HATAY/LOKMAN HEKİM MESLEKİ VE TEKNİK ANADOLU LİSESİ Yapılan İş: Hasta ve yaşlı bakımı ile güzellik ve saç bakım  alanı öğrencilerimizin yaşlılarımıza yönelik çalışmaları</vt:lpstr>
      <vt:lpstr>ESKİŞEHİR/YUNUS EMRE MESLEKİ VE TEKNİK ANADOLU LİSESİ Yapılan İş: Hayvan yetiştiriciliği ve tarım alanı öğrencilerimiz çiftçilerimize hayvan yetiştiriciliği, toprağın verimini artırma ve ağaç dikimiyle ilgili uygulamalı bilgiler verdiler.</vt:lpstr>
      <vt:lpstr>HATAY/ NİMET FAHRİ ÖKSÜZ MESLEKİ VE TEKNİK ANADOLU LİSESİ Yapılan İş: Yiyecek ve içecek hizmetleri alanı öğrencilerimizin hazırladıkları yiyeceklerle ihtiyaç sahiplerine gıda yardımında bulunması.</vt:lpstr>
      <vt:lpstr>HATAY/ SAMANDAĞ MESLEKİ VE TEKNİK ANADOLU LİSESİ HATAY/REYHANLI MESLEKİ VE TEKNİK ANADOLU LİSESİ Yapılan İş: Yiyecek ve içecek hizmetleri alanı öğrencilerimiz hazırladıkları yiyecekleri yardıma muhtaç vatandaşlarımızın evlerine götürdüler.</vt:lpstr>
      <vt:lpstr>Basında Projemiz</vt:lpstr>
      <vt:lpstr>Basında Projemizden Örnekler </vt:lpstr>
      <vt:lpstr>Basında Projemizden Örnekler  </vt:lpstr>
      <vt:lpstr>Siverek’te ‘Meslek Liseler Ailelerle Buluşuyor" Projesi 09 Mayıs 2018 Çarşamba Şanlıufa'nın Siverek ilçesinde Zübeyde Hanım Mesleki ve Teknik Anadolu Lisesi öğretmen ve öğrencileri "Meslek Liseleri Ailelerimizle Buluşuyor Projesi" kapsamında ilçede bulunan hasta ve yaşlı aileleri ziyaret etti.  </vt:lpstr>
      <vt:lpstr>PowerPoint Sunusu</vt:lpstr>
      <vt:lpstr>Milli Eğitim Bakanlığının "Meslek Lisesi Öğrencileri Ailelerimizle Buluşuyor" projesi kapsamında, kimsesiz, yaşlı ve engelliler ile ihtiyaç sahibi ailelerin evlerindeki tadilat ve tamirat işleri Osmaniye Mesleki ve Teknik Anadolu Lisesi öğrencileri tarafından yapılıyor. Evleri onarılan vatandaşlarımız&lt;Biz yaptıramadık, öğrenciler yaptılar, Allah onlardan razı olsun&gt;dediler.</vt:lpstr>
      <vt:lpstr> </vt:lpstr>
      <vt:lpstr>Afiş ve Slogan Çalışmalarından Örnekler </vt:lpstr>
      <vt:lpstr> </vt:lpstr>
      <vt:lpstr>Şanlıurfa Bozova MTAL</vt:lpstr>
      <vt:lpstr>ELAZIĞ MTAL olarak, imkansızı başarmak için, düşünülmeyeni düşünmek gerekir dedik  ve yaptık… DURMADIK, DURMAYACAĞIZ.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Bekir Sitki OZKOK</dc:creator>
  <cp:lastModifiedBy>AG</cp:lastModifiedBy>
  <cp:revision>336</cp:revision>
  <cp:lastPrinted>2017-11-24T06:58:42Z</cp:lastPrinted>
  <dcterms:created xsi:type="dcterms:W3CDTF">2013-07-17T07:18:39Z</dcterms:created>
  <dcterms:modified xsi:type="dcterms:W3CDTF">2020-01-26T18:53:07Z</dcterms:modified>
</cp:coreProperties>
</file>